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맑은 고딕" panose="020B0503020000020004" pitchFamily="50" charset="-127"/>
      <p:regular r:id="rId15"/>
      <p:bold r:id="rId16"/>
    </p:embeddedFont>
    <p:embeddedFont>
      <p:font typeface="Corben" panose="020B0600000101010101" charset="0"/>
      <p:regular r:id="rId17"/>
    </p:embeddedFont>
    <p:embeddedFont>
      <p:font typeface="Nobile" panose="020B0600000101010101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8039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 userDrawn="1"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2835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통합 자동매매 대시보드 &amp; 선물·현물 봇 패키지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56616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24시간 시장 감시와 거래 실행을 자동화하고, 전략·리스크·보고를 한 번에 관리하는 차세대 암호화폐 자동매매 솔루션입니다.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272891"/>
            <a:ext cx="264425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개선 로드맵과 판매 포인트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396835" y="781407"/>
            <a:ext cx="13836729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본 솔루션은 현재도 강력하지만, 지속적인 개선을 통해 기관급 트레이딩 플랫폼으로 발전할 계획입니다.</a:t>
            </a:r>
            <a:endParaRPr lang="en-US" sz="900" dirty="0"/>
          </a:p>
        </p:txBody>
      </p:sp>
      <p:sp>
        <p:nvSpPr>
          <p:cNvPr id="4" name="Shape 2"/>
          <p:cNvSpPr/>
          <p:nvPr/>
        </p:nvSpPr>
        <p:spPr>
          <a:xfrm>
            <a:off x="7307580" y="1051560"/>
            <a:ext cx="15240" cy="2962513"/>
          </a:xfrm>
          <a:prstGeom prst="roundRect">
            <a:avLst>
              <a:gd name="adj" fmla="val 273488"/>
            </a:avLst>
          </a:prstGeom>
          <a:solidFill>
            <a:srgbClr val="B8BFDF"/>
          </a:solidFill>
          <a:ln/>
        </p:spPr>
      </p:sp>
      <p:sp>
        <p:nvSpPr>
          <p:cNvPr id="5" name="Shape 3"/>
          <p:cNvSpPr/>
          <p:nvPr/>
        </p:nvSpPr>
        <p:spPr>
          <a:xfrm>
            <a:off x="6921163" y="1155502"/>
            <a:ext cx="297656" cy="15240"/>
          </a:xfrm>
          <a:prstGeom prst="roundRect">
            <a:avLst>
              <a:gd name="adj" fmla="val 273488"/>
            </a:avLst>
          </a:prstGeom>
          <a:solidFill>
            <a:srgbClr val="B8BFDF"/>
          </a:solidFill>
          <a:ln/>
        </p:spPr>
      </p:sp>
      <p:sp>
        <p:nvSpPr>
          <p:cNvPr id="6" name="Shape 4"/>
          <p:cNvSpPr/>
          <p:nvPr/>
        </p:nvSpPr>
        <p:spPr>
          <a:xfrm>
            <a:off x="7203579" y="1051560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240726" y="1070134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5494496" y="1085612"/>
            <a:ext cx="1324570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0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백테스트 &amp; 성과 분석 모듈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396835" y="1300163"/>
            <a:ext cx="6422231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과거 데이터를 활용한 전략 시뮬레이션 엔진을 내장하여, 파라미터 최적화와 워크포워드 테스트를 시스템 내에서 완결합니다. 고객은 실거래 전 전략의 기대 수익률, 최대 낙폭, 샤프 비율 등을 정량적으로 평가할 수 있습니다.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396835" y="1676876"/>
            <a:ext cx="6422231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고객 가치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전략 신뢰도 향상, 리스크 예측 가능성 증대, 규제 요구사항 충족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7411581" y="1750695"/>
            <a:ext cx="297656" cy="15240"/>
          </a:xfrm>
          <a:prstGeom prst="roundRect">
            <a:avLst>
              <a:gd name="adj" fmla="val 273488"/>
            </a:avLst>
          </a:prstGeom>
          <a:solidFill>
            <a:srgbClr val="B8BFDF"/>
          </a:solidFill>
          <a:ln/>
        </p:spPr>
      </p:sp>
      <p:sp>
        <p:nvSpPr>
          <p:cNvPr id="12" name="Shape 10"/>
          <p:cNvSpPr/>
          <p:nvPr/>
        </p:nvSpPr>
        <p:spPr>
          <a:xfrm>
            <a:off x="7203579" y="1646753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40726" y="1665327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811333" y="1680805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알림 &amp; 자동 복구 시스템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7811333" y="1895356"/>
            <a:ext cx="6422231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Slack, Discord, 이메일을 통한 실시간 알림과, API 연결 실패 시 자동 재시도 및 봇 재기동 메커니즘을 추가합니다. 장애 발생 시 수동 개입 없이도 정상 운영으로 복귀합니다.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7811333" y="2272070"/>
            <a:ext cx="6422231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고객 가치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운영 비용 절감, 장애 대응 시간 최소화, 24/7 무인 운영 가능</a:t>
            </a:r>
            <a:endParaRPr lang="en-US" sz="900" dirty="0"/>
          </a:p>
        </p:txBody>
      </p:sp>
      <p:sp>
        <p:nvSpPr>
          <p:cNvPr id="17" name="Shape 15"/>
          <p:cNvSpPr/>
          <p:nvPr/>
        </p:nvSpPr>
        <p:spPr>
          <a:xfrm>
            <a:off x="6921163" y="2263735"/>
            <a:ext cx="297656" cy="15240"/>
          </a:xfrm>
          <a:prstGeom prst="roundRect">
            <a:avLst>
              <a:gd name="adj" fmla="val 273488"/>
            </a:avLst>
          </a:prstGeom>
          <a:solidFill>
            <a:srgbClr val="B8BFDF"/>
          </a:solidFill>
          <a:ln/>
        </p:spPr>
      </p:sp>
      <p:sp>
        <p:nvSpPr>
          <p:cNvPr id="18" name="Shape 16"/>
          <p:cNvSpPr/>
          <p:nvPr/>
        </p:nvSpPr>
        <p:spPr>
          <a:xfrm>
            <a:off x="7203579" y="2159794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240726" y="2178368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5578673" y="2193846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0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ML/강화학습 신호 통합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396835" y="2408396"/>
            <a:ext cx="6422231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과거 거래 데이터를 학습하여 진입/청산 타이밍을 최적화하는 머신러닝 모델을 추가합니다. 시장 레짐 분류 알고리즘으로 추세장/횡보장을 자동 구분하여 전략을 전환합니다.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396835" y="2785110"/>
            <a:ext cx="6422231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고객 가치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알파 창출 가능성 증대, 경쟁사 대비 차별화, 적응적 전략 운용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7411581" y="2776895"/>
            <a:ext cx="297656" cy="15240"/>
          </a:xfrm>
          <a:prstGeom prst="roundRect">
            <a:avLst>
              <a:gd name="adj" fmla="val 273488"/>
            </a:avLst>
          </a:prstGeom>
          <a:solidFill>
            <a:srgbClr val="B8BFDF"/>
          </a:solidFill>
          <a:ln/>
        </p:spPr>
      </p:sp>
      <p:sp>
        <p:nvSpPr>
          <p:cNvPr id="24" name="Shape 22"/>
          <p:cNvSpPr/>
          <p:nvPr/>
        </p:nvSpPr>
        <p:spPr>
          <a:xfrm>
            <a:off x="7203579" y="2672953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7240726" y="2691527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7811333" y="2707005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포트폴리오 관리 모듈</a:t>
            </a: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7811333" y="2921556"/>
            <a:ext cx="6422231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다중 자산 간 비중 조절, 상관관계 기반 헤징, 전체 계좌 수준의 리스크 예산 관리 기능을 제공합니다. 기관 투자자의 리스크 관리 정책을 자동화합니다.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7811333" y="3139678"/>
            <a:ext cx="6422231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고객 가치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기관급 리스크 관리, 포트폴리오 샤프 비율 개선, 규제 보고 자동화</a:t>
            </a:r>
            <a:endParaRPr lang="en-US" sz="900" dirty="0"/>
          </a:p>
        </p:txBody>
      </p:sp>
      <p:sp>
        <p:nvSpPr>
          <p:cNvPr id="29" name="Shape 27"/>
          <p:cNvSpPr/>
          <p:nvPr/>
        </p:nvSpPr>
        <p:spPr>
          <a:xfrm>
            <a:off x="6921163" y="3290054"/>
            <a:ext cx="297656" cy="15240"/>
          </a:xfrm>
          <a:prstGeom prst="roundRect">
            <a:avLst>
              <a:gd name="adj" fmla="val 273488"/>
            </a:avLst>
          </a:prstGeom>
          <a:solidFill>
            <a:srgbClr val="B8BFDF"/>
          </a:solidFill>
          <a:ln/>
        </p:spPr>
      </p:sp>
      <p:sp>
        <p:nvSpPr>
          <p:cNvPr id="30" name="Shape 28"/>
          <p:cNvSpPr/>
          <p:nvPr/>
        </p:nvSpPr>
        <p:spPr>
          <a:xfrm>
            <a:off x="7203579" y="3186113"/>
            <a:ext cx="223242" cy="223242"/>
          </a:xfrm>
          <a:prstGeom prst="roundRect">
            <a:avLst>
              <a:gd name="adj" fmla="val 1867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240726" y="3204686"/>
            <a:ext cx="148828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5</a:t>
            </a:r>
            <a:endParaRPr lang="en-US" sz="1400" dirty="0"/>
          </a:p>
        </p:txBody>
      </p:sp>
      <p:sp>
        <p:nvSpPr>
          <p:cNvPr id="32" name="Text 30"/>
          <p:cNvSpPr/>
          <p:nvPr/>
        </p:nvSpPr>
        <p:spPr>
          <a:xfrm>
            <a:off x="5578673" y="3220164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0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SaaS 플랫폼 전환</a:t>
            </a:r>
            <a:endParaRPr lang="en-US" sz="1050" dirty="0"/>
          </a:p>
        </p:txBody>
      </p:sp>
      <p:sp>
        <p:nvSpPr>
          <p:cNvPr id="33" name="Text 31"/>
          <p:cNvSpPr/>
          <p:nvPr/>
        </p:nvSpPr>
        <p:spPr>
          <a:xfrm>
            <a:off x="396835" y="3434715"/>
            <a:ext cx="6422231" cy="317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클라우드 기반 멀티테넌트 아키텍처로 전환하여, 설정 템플릿 공유, 사용자별 격리된 대시보드, 전략 마켓플레이스를 제공합니다. 기업 고객은 팀원별 권한 관리와 감사 로그를 활용할 수 있습니다.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396835" y="3811429"/>
            <a:ext cx="6422231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250"/>
              </a:lnSpc>
              <a:buNone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고객 가치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손쉬운 도입 및 확장, 협업 기능, 엔터프라이즈급 보안</a:t>
            </a:r>
            <a:endParaRPr lang="en-US" sz="900" dirty="0"/>
          </a:p>
        </p:txBody>
      </p:sp>
      <p:sp>
        <p:nvSpPr>
          <p:cNvPr id="35" name="Shape 33"/>
          <p:cNvSpPr/>
          <p:nvPr/>
        </p:nvSpPr>
        <p:spPr>
          <a:xfrm>
            <a:off x="396835" y="4175209"/>
            <a:ext cx="13836729" cy="20003"/>
          </a:xfrm>
          <a:prstGeom prst="rect">
            <a:avLst/>
          </a:prstGeom>
          <a:solidFill>
            <a:srgbClr val="404155">
              <a:alpha val="50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396835" y="4343995"/>
            <a:ext cx="1488519" cy="185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판매 메시지 핵심</a:t>
            </a:r>
            <a:endParaRPr lang="en-US" sz="1400" dirty="0"/>
          </a:p>
        </p:txBody>
      </p:sp>
      <p:pic>
        <p:nvPicPr>
          <p:cNvPr id="3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4790361"/>
            <a:ext cx="5389483" cy="5389483"/>
          </a:xfrm>
          <a:prstGeom prst="rect">
            <a:avLst/>
          </a:prstGeom>
        </p:spPr>
      </p:pic>
      <p:sp>
        <p:nvSpPr>
          <p:cNvPr id="38" name="Text 35"/>
          <p:cNvSpPr/>
          <p:nvPr/>
        </p:nvSpPr>
        <p:spPr>
          <a:xfrm>
            <a:off x="6035873" y="4768096"/>
            <a:ext cx="8205192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"24시간 자동매매 + 리스크 가드 + 보고 자동화"</a:t>
            </a:r>
            <a:endParaRPr lang="en-US" sz="900" dirty="0"/>
          </a:p>
        </p:txBody>
      </p:sp>
      <p:sp>
        <p:nvSpPr>
          <p:cNvPr id="39" name="Text 36"/>
          <p:cNvSpPr/>
          <p:nvPr/>
        </p:nvSpPr>
        <p:spPr>
          <a:xfrm>
            <a:off x="6035873" y="5015984"/>
            <a:ext cx="8205192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인력 비용 절감: 수동 모니터링과 거래 실행 인력 불필요</a:t>
            </a:r>
            <a:endParaRPr lang="en-US" sz="900" dirty="0"/>
          </a:p>
        </p:txBody>
      </p:sp>
      <p:sp>
        <p:nvSpPr>
          <p:cNvPr id="40" name="Text 37"/>
          <p:cNvSpPr/>
          <p:nvPr/>
        </p:nvSpPr>
        <p:spPr>
          <a:xfrm>
            <a:off x="6035873" y="5209223"/>
            <a:ext cx="8205192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전략 일관성 확보: 감정적 판단 제거, 정책 엄격 준수</a:t>
            </a:r>
            <a:endParaRPr lang="en-US" sz="900" dirty="0"/>
          </a:p>
        </p:txBody>
      </p:sp>
      <p:sp>
        <p:nvSpPr>
          <p:cNvPr id="41" name="Text 38"/>
          <p:cNvSpPr/>
          <p:nvPr/>
        </p:nvSpPr>
        <p:spPr>
          <a:xfrm>
            <a:off x="6035873" y="5402461"/>
            <a:ext cx="8205192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감사/규제 대응 수월: 자동 생성 보고서로 투명성 확보</a:t>
            </a:r>
            <a:endParaRPr lang="en-US" sz="900" dirty="0"/>
          </a:p>
        </p:txBody>
      </p:sp>
      <p:sp>
        <p:nvSpPr>
          <p:cNvPr id="42" name="Text 39"/>
          <p:cNvSpPr/>
          <p:nvPr/>
        </p:nvSpPr>
        <p:spPr>
          <a:xfrm>
            <a:off x="6035873" y="5595699"/>
            <a:ext cx="8205192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확장 가능한 아키텍처: 소규모 시작 후 점진적 확대</a:t>
            </a:r>
            <a:endParaRPr lang="en-US" sz="900" dirty="0"/>
          </a:p>
        </p:txBody>
      </p:sp>
      <p:sp>
        <p:nvSpPr>
          <p:cNvPr id="43" name="Text 40"/>
          <p:cNvSpPr/>
          <p:nvPr/>
        </p:nvSpPr>
        <p:spPr>
          <a:xfrm>
            <a:off x="6035873" y="5843588"/>
            <a:ext cx="8205192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구독형 제안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전략 업데이트, 알림 서비스, 백테스트 엔진, 우선 기술 지원을 포함한 월 구독 모델로 지속적인 가치 제공과 고객 락인(lock-in) 달성</a:t>
            </a:r>
            <a:endParaRPr lang="en-US" sz="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6387" y="423743"/>
            <a:ext cx="3852624" cy="481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거래 내역 분석 사례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616387" y="1213485"/>
            <a:ext cx="13397627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실제 운용 데이터를 바탕으로 프로그램의 유용성과 투명성을 입증합니다. 아래는 특정 기간의 통합 보고서에서 추출한 핵심 지표입니다.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16387" y="1710333"/>
            <a:ext cx="3204924" cy="508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5.1</a:t>
            </a:r>
            <a:endParaRPr lang="en-US" sz="4000" dirty="0"/>
          </a:p>
        </p:txBody>
      </p:sp>
      <p:sp>
        <p:nvSpPr>
          <p:cNvPr id="5" name="Text 3"/>
          <p:cNvSpPr/>
          <p:nvPr/>
        </p:nvSpPr>
        <p:spPr>
          <a:xfrm>
            <a:off x="1115139" y="2411373"/>
            <a:ext cx="2207419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USD-M 실현 손익 (USDT)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16387" y="2744510"/>
            <a:ext cx="3204924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손익률 5.02%를 기록하며 안정적인 추세 추종 성과 달성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013835" y="1710333"/>
            <a:ext cx="3205043" cy="508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0.21</a:t>
            </a:r>
            <a:endParaRPr lang="en-US" sz="4000" dirty="0"/>
          </a:p>
        </p:txBody>
      </p:sp>
      <p:sp>
        <p:nvSpPr>
          <p:cNvPr id="8" name="Text 6"/>
          <p:cNvSpPr/>
          <p:nvPr/>
        </p:nvSpPr>
        <p:spPr>
          <a:xfrm>
            <a:off x="4272320" y="2411373"/>
            <a:ext cx="2687955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COIN-M 실현 손익 (USDT 환산)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4013835" y="2744510"/>
            <a:ext cx="3205043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헤지 전략으로 포트폴리오 변동성 조절에 기여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7411403" y="1710333"/>
            <a:ext cx="3205043" cy="508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7.12</a:t>
            </a:r>
            <a:endParaRPr lang="en-US" sz="4000" dirty="0"/>
          </a:p>
        </p:txBody>
      </p:sp>
      <p:sp>
        <p:nvSpPr>
          <p:cNvPr id="11" name="Text 9"/>
          <p:cNvSpPr/>
          <p:nvPr/>
        </p:nvSpPr>
        <p:spPr>
          <a:xfrm>
            <a:off x="8050768" y="2411373"/>
            <a:ext cx="192631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선물 통합 손익 (USDT)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411403" y="2744510"/>
            <a:ext cx="3205043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복합 전략 운용으로 총 손익률 0.10% 달성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808970" y="1710333"/>
            <a:ext cx="3205043" cy="508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6790</a:t>
            </a:r>
            <a:endParaRPr lang="en-US" sz="4000" dirty="0"/>
          </a:p>
        </p:txBody>
      </p:sp>
      <p:sp>
        <p:nvSpPr>
          <p:cNvPr id="14" name="Text 12"/>
          <p:cNvSpPr/>
          <p:nvPr/>
        </p:nvSpPr>
        <p:spPr>
          <a:xfrm>
            <a:off x="11448336" y="2411373"/>
            <a:ext cx="192631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총 매수 금액 (USDT)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10808970" y="2744510"/>
            <a:ext cx="3205043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활발한 거래 활동으로 시장 기회 적극 포착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616387" y="3487767"/>
            <a:ext cx="13397627" cy="26789"/>
          </a:xfrm>
          <a:prstGeom prst="rect">
            <a:avLst/>
          </a:prstGeom>
          <a:solidFill>
            <a:srgbClr val="404155">
              <a:alpha val="5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16387" y="3745587"/>
            <a:ext cx="2311479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거래 활동 패턴 분석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616387" y="4419600"/>
            <a:ext cx="192631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신호 생성 현황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16387" y="4814411"/>
            <a:ext cx="651081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일자별 진입/종료 신호 횟수 추적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616387" y="5114806"/>
            <a:ext cx="651081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주문 성공률 모니터링 (평균 98% 이상)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616387" y="5415201"/>
            <a:ext cx="651081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실패 주문 원인 분석 (잔고 부족, API 오류 등)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616387" y="5715595"/>
            <a:ext cx="651081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필터링된 신호: 봇이 진입을 자제한 횟수 기록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616387" y="6100643"/>
            <a:ext cx="6510814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거래가 없는 날은 "봇 활동 없음"으로 표시되며, 이는 전략이 무분별한 진입을 하지 않고 조건이 충족될 때만 거래한다는 증거입니다.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7510820" y="4419600"/>
            <a:ext cx="1926312" cy="240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심볼별 성과 분해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7510820" y="4814411"/>
            <a:ext cx="651081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각 거래 쌍별 승/패 횟수와 손익률</a:t>
            </a:r>
            <a:endParaRPr lang="en-US" sz="1200" dirty="0"/>
          </a:p>
        </p:txBody>
      </p:sp>
      <p:sp>
        <p:nvSpPr>
          <p:cNvPr id="26" name="Text 24"/>
          <p:cNvSpPr/>
          <p:nvPr/>
        </p:nvSpPr>
        <p:spPr>
          <a:xfrm>
            <a:off x="7510820" y="5114806"/>
            <a:ext cx="651081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총 매수/매도 금액 및 수수료 집계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7510820" y="5415201"/>
            <a:ext cx="651081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특정 심볼의 수익 기여도 분석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7510820" y="5715595"/>
            <a:ext cx="6510814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저성과 심볼 식별 및 전략 조정 근거</a:t>
            </a:r>
            <a:endParaRPr lang="en-US" sz="1200" dirty="0"/>
          </a:p>
        </p:txBody>
      </p:sp>
      <p:sp>
        <p:nvSpPr>
          <p:cNvPr id="29" name="Text 27"/>
          <p:cNvSpPr/>
          <p:nvPr/>
        </p:nvSpPr>
        <p:spPr>
          <a:xfrm>
            <a:off x="7510820" y="6100643"/>
            <a:ext cx="6510814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이 데이터를 통해 포트폴리오 구성 시 어떤 자산에 집중할지, 어떤 자산을 제외할지 데이터 기반으로 결정할 수 있습니다.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616387" y="6905506"/>
            <a:ext cx="13397627" cy="901065"/>
          </a:xfrm>
          <a:prstGeom prst="roundRect">
            <a:avLst>
              <a:gd name="adj" fmla="val 7183"/>
            </a:avLst>
          </a:prstGeom>
          <a:solidFill>
            <a:srgbClr val="BBC6F7"/>
          </a:solidFill>
          <a:ln/>
        </p:spPr>
      </p:sp>
      <p:pic>
        <p:nvPicPr>
          <p:cNvPr id="3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53" y="7123152"/>
            <a:ext cx="192524" cy="154067"/>
          </a:xfrm>
          <a:prstGeom prst="rect">
            <a:avLst/>
          </a:prstGeom>
        </p:spPr>
      </p:pic>
      <p:sp>
        <p:nvSpPr>
          <p:cNvPr id="32" name="Text 29"/>
          <p:cNvSpPr/>
          <p:nvPr/>
        </p:nvSpPr>
        <p:spPr>
          <a:xfrm>
            <a:off x="1117044" y="7098030"/>
            <a:ext cx="12742902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실무 활용 사례</a:t>
            </a:r>
            <a:r>
              <a:rPr lang="en-US" sz="12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한 고객사는 주간 보고서를 투자위원회에 제출하여 자동매매 시스템의 성과를 보고하고, 월간 누적 데이터로 전략 조정 여부를 논의합니다. 모든 데이터가 자동 생성되므로 보고 준비 시간이 90% 이상 단축되었습니다.</a:t>
            </a:r>
            <a:endParaRPr lang="en-US" sz="1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794" y="483513"/>
            <a:ext cx="3240643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프로그램 유용성과 판매 전략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47794" y="878086"/>
            <a:ext cx="1788676" cy="209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데이터 기반 의사결정의 힘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447794" y="1255752"/>
            <a:ext cx="13734812" cy="17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본 시스템의 핵심 가치는 단순히 자동으로 거래를 실행하는 것을 넘어, </a:t>
            </a: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투명하고 분석 가능한 데이터를 제공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한다는 점입니다. 모든 거래 내역, 신호 생성 과정, 리스크 제어 상황이 구조화된 형태로 기록되어, 고객은 과거 데이터를 기반으로 전략을 개선하고 미래 성과를 예측할 수 있습니다.</a:t>
            </a:r>
            <a:endParaRPr lang="en-US" sz="9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94" y="1560671"/>
            <a:ext cx="4578191" cy="44779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9713" y="2120384"/>
            <a:ext cx="1399342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자동 보고서 생성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559713" y="2362319"/>
            <a:ext cx="4354354" cy="537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generate_report() 함수가 거래 내역을 일자별로 필터링하고, 마켓별·심볼별로 집계하여 마크다운 보고서를 자동 생성합니다. Streamlit 대시보드에서는 이를 다운로드하거나 표 형태로 즉시 확인할 수 있습니다.</a:t>
            </a:r>
            <a:endParaRPr lang="en-US" sz="9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985" y="1560671"/>
            <a:ext cx="4578310" cy="44779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137904" y="2120384"/>
            <a:ext cx="1399342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심층 분석 가능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5137904" y="2362319"/>
            <a:ext cx="4354473" cy="358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승/패 거래 수, 손익률, 총 매수/매도 금액, 수수료를 심볼별로 분해하여, 어떤 자산이 수익에 기여했는지, 어떤 전략이 효과적이었는지 정량적으로 평가할 수 있습니다.</a:t>
            </a:r>
            <a:endParaRPr lang="en-US" sz="9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4296" y="1560671"/>
            <a:ext cx="4578310" cy="44779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716214" y="2120384"/>
            <a:ext cx="1399342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전략 개선 사이클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9716214" y="2362319"/>
            <a:ext cx="4354473" cy="537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보고서 데이터를 바탕으로 파라미터를 조정하고, config.json을 업데이트하여 즉시 다음 거래부터 개선된 전략을 적용할 수 있습니다. 이러한 빠른 피드백 루프가 지속적인 성과 향상을 가능하게 합니다.</a:t>
            </a:r>
            <a:endParaRPr lang="en-US" sz="900" dirty="0"/>
          </a:p>
        </p:txBody>
      </p:sp>
      <p:sp>
        <p:nvSpPr>
          <p:cNvPr id="14" name="Shape 9"/>
          <p:cNvSpPr/>
          <p:nvPr/>
        </p:nvSpPr>
        <p:spPr>
          <a:xfrm>
            <a:off x="447794" y="3193265"/>
            <a:ext cx="13734812" cy="21550"/>
          </a:xfrm>
          <a:prstGeom prst="rect">
            <a:avLst/>
          </a:prstGeom>
          <a:solidFill>
            <a:srgbClr val="404155">
              <a:alpha val="50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447794" y="3382685"/>
            <a:ext cx="1679258" cy="209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판매 전략 핵심 메시지</a:t>
            </a:r>
            <a:endParaRPr lang="en-US" sz="1400" dirty="0"/>
          </a:p>
        </p:txBody>
      </p:sp>
      <p:sp>
        <p:nvSpPr>
          <p:cNvPr id="16" name="Shape 11"/>
          <p:cNvSpPr/>
          <p:nvPr/>
        </p:nvSpPr>
        <p:spPr>
          <a:xfrm>
            <a:off x="447794" y="3760351"/>
            <a:ext cx="13734812" cy="1018223"/>
          </a:xfrm>
          <a:prstGeom prst="roundRect">
            <a:avLst>
              <a:gd name="adj" fmla="val 4618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7" name="Shape 12"/>
          <p:cNvSpPr/>
          <p:nvPr/>
        </p:nvSpPr>
        <p:spPr>
          <a:xfrm>
            <a:off x="455414" y="3767971"/>
            <a:ext cx="4573191" cy="1002983"/>
          </a:xfrm>
          <a:prstGeom prst="roundRect">
            <a:avLst>
              <a:gd name="adj" fmla="val 4688"/>
            </a:avLst>
          </a:prstGeom>
          <a:solidFill>
            <a:srgbClr val="D2D9F9"/>
          </a:solidFill>
          <a:ln/>
        </p:spPr>
      </p:sp>
      <p:sp>
        <p:nvSpPr>
          <p:cNvPr id="18" name="Text 13"/>
          <p:cNvSpPr/>
          <p:nvPr/>
        </p:nvSpPr>
        <p:spPr>
          <a:xfrm>
            <a:off x="567333" y="3879890"/>
            <a:ext cx="1399342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운영 효율성</a:t>
            </a:r>
            <a:endParaRPr lang="en-US" sz="1200" dirty="0"/>
          </a:p>
        </p:txBody>
      </p:sp>
      <p:sp>
        <p:nvSpPr>
          <p:cNvPr id="19" name="Text 14"/>
          <p:cNvSpPr/>
          <p:nvPr/>
        </p:nvSpPr>
        <p:spPr>
          <a:xfrm>
            <a:off x="567333" y="4121825"/>
            <a:ext cx="4349353" cy="358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수동으로 거래일지를 작성하거나 스프레드시트로 정리할 필요가 없습니다. 모든 데이터가 자동으로 구조화되어 저장되므로, 운영 인력과 시간을 90% 이상 절감할 수 있습니다.</a:t>
            </a:r>
            <a:endParaRPr lang="en-US" sz="900" dirty="0"/>
          </a:p>
        </p:txBody>
      </p:sp>
      <p:sp>
        <p:nvSpPr>
          <p:cNvPr id="20" name="Shape 15"/>
          <p:cNvSpPr/>
          <p:nvPr/>
        </p:nvSpPr>
        <p:spPr>
          <a:xfrm>
            <a:off x="5028605" y="3767971"/>
            <a:ext cx="4573191" cy="1002983"/>
          </a:xfrm>
          <a:prstGeom prst="rect">
            <a:avLst/>
          </a:prstGeom>
          <a:solidFill>
            <a:srgbClr val="D2D9F9"/>
          </a:solidFill>
          <a:ln/>
        </p:spPr>
      </p:sp>
      <p:sp>
        <p:nvSpPr>
          <p:cNvPr id="21" name="Shape 16"/>
          <p:cNvSpPr/>
          <p:nvPr/>
        </p:nvSpPr>
        <p:spPr>
          <a:xfrm>
            <a:off x="5028605" y="3767971"/>
            <a:ext cx="15240" cy="1002983"/>
          </a:xfrm>
          <a:prstGeom prst="roundRect">
            <a:avLst>
              <a:gd name="adj" fmla="val 308530"/>
            </a:avLst>
          </a:prstGeom>
          <a:solidFill>
            <a:srgbClr val="B8BFDF"/>
          </a:solidFill>
          <a:ln/>
        </p:spPr>
      </p:sp>
      <p:sp>
        <p:nvSpPr>
          <p:cNvPr id="22" name="Text 17"/>
          <p:cNvSpPr/>
          <p:nvPr/>
        </p:nvSpPr>
        <p:spPr>
          <a:xfrm>
            <a:off x="5140523" y="3879890"/>
            <a:ext cx="1399342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투명성과 신뢰</a:t>
            </a:r>
            <a:endParaRPr lang="en-US" sz="1200" dirty="0"/>
          </a:p>
        </p:txBody>
      </p:sp>
      <p:sp>
        <p:nvSpPr>
          <p:cNvPr id="23" name="Text 18"/>
          <p:cNvSpPr/>
          <p:nvPr/>
        </p:nvSpPr>
        <p:spPr>
          <a:xfrm>
            <a:off x="5140523" y="4121825"/>
            <a:ext cx="4349353" cy="358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투자자나 경영진에게 투명하게 거래 내역과 리스크 관리 상황을 보고할 수 있어, 자동매매 시스템에 대한 신뢰를 구축합니다. 감사나 규제 요구사항에도 신속히 대응 가능합니다.</a:t>
            </a:r>
            <a:endParaRPr lang="en-US" sz="900" dirty="0"/>
          </a:p>
        </p:txBody>
      </p:sp>
      <p:sp>
        <p:nvSpPr>
          <p:cNvPr id="24" name="Shape 19"/>
          <p:cNvSpPr/>
          <p:nvPr/>
        </p:nvSpPr>
        <p:spPr>
          <a:xfrm>
            <a:off x="9601795" y="3767971"/>
            <a:ext cx="4573191" cy="1002983"/>
          </a:xfrm>
          <a:prstGeom prst="rect">
            <a:avLst/>
          </a:prstGeom>
          <a:solidFill>
            <a:srgbClr val="D2D9F9"/>
          </a:solidFill>
          <a:ln/>
        </p:spPr>
      </p:sp>
      <p:sp>
        <p:nvSpPr>
          <p:cNvPr id="25" name="Shape 20"/>
          <p:cNvSpPr/>
          <p:nvPr/>
        </p:nvSpPr>
        <p:spPr>
          <a:xfrm>
            <a:off x="9601795" y="3767971"/>
            <a:ext cx="15240" cy="1002983"/>
          </a:xfrm>
          <a:prstGeom prst="roundRect">
            <a:avLst>
              <a:gd name="adj" fmla="val 308530"/>
            </a:avLst>
          </a:prstGeom>
          <a:solidFill>
            <a:srgbClr val="B8BFDF"/>
          </a:solidFill>
          <a:ln/>
        </p:spPr>
      </p:sp>
      <p:sp>
        <p:nvSpPr>
          <p:cNvPr id="26" name="Text 21"/>
          <p:cNvSpPr/>
          <p:nvPr/>
        </p:nvSpPr>
        <p:spPr>
          <a:xfrm>
            <a:off x="9713714" y="3879890"/>
            <a:ext cx="1399342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리스크 통제</a:t>
            </a:r>
            <a:endParaRPr lang="en-US" sz="1200" dirty="0"/>
          </a:p>
        </p:txBody>
      </p:sp>
      <p:sp>
        <p:nvSpPr>
          <p:cNvPr id="27" name="Text 22"/>
          <p:cNvSpPr/>
          <p:nvPr/>
        </p:nvSpPr>
        <p:spPr>
          <a:xfrm>
            <a:off x="9713714" y="4121825"/>
            <a:ext cx="4349353" cy="537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일일 손실 한도, 드로우다운 제한, 쿨다운 기록이 모두 보고서에 포함되어, 과거 손실 사례를 되풀이하지 않도록 시스템적으로 방지합니다. 이는 리스크에 민감한 기관 고객의 핵심 요구사항입니다.</a:t>
            </a:r>
            <a:endParaRPr lang="en-US" sz="900" dirty="0"/>
          </a:p>
        </p:txBody>
      </p:sp>
      <p:sp>
        <p:nvSpPr>
          <p:cNvPr id="28" name="Text 23"/>
          <p:cNvSpPr/>
          <p:nvPr/>
        </p:nvSpPr>
        <p:spPr>
          <a:xfrm>
            <a:off x="615672" y="5030272"/>
            <a:ext cx="13566934" cy="17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"최근 거래내역을 분석한 결과, USD-M 봇이 약 5%의 손익률을 기록했으며, 모든 거래가 일자별로 자동 집계되어 즉시 성과를 확인할 수 있었습니다. 고객은 매일 보고서를 통해 전략 성과와 리스크 노출을 점검하며, 데이터 기반으로 의사결정을 내립니다."</a:t>
            </a:r>
            <a:endParaRPr lang="en-US" sz="900" dirty="0"/>
          </a:p>
        </p:txBody>
      </p:sp>
      <p:sp>
        <p:nvSpPr>
          <p:cNvPr id="29" name="Shape 24"/>
          <p:cNvSpPr/>
          <p:nvPr/>
        </p:nvSpPr>
        <p:spPr>
          <a:xfrm>
            <a:off x="447794" y="4904423"/>
            <a:ext cx="15240" cy="430768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30" name="Shape 25"/>
          <p:cNvSpPr/>
          <p:nvPr/>
        </p:nvSpPr>
        <p:spPr>
          <a:xfrm>
            <a:off x="447794" y="5517007"/>
            <a:ext cx="13734812" cy="21550"/>
          </a:xfrm>
          <a:prstGeom prst="rect">
            <a:avLst/>
          </a:prstGeom>
          <a:solidFill>
            <a:srgbClr val="404155">
              <a:alpha val="50000"/>
            </a:srgbClr>
          </a:solidFill>
          <a:ln/>
        </p:spPr>
      </p:sp>
      <p:sp>
        <p:nvSpPr>
          <p:cNvPr id="31" name="Text 26"/>
          <p:cNvSpPr/>
          <p:nvPr/>
        </p:nvSpPr>
        <p:spPr>
          <a:xfrm>
            <a:off x="447794" y="5706427"/>
            <a:ext cx="1679258" cy="209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SaaS 구독형 제안</a:t>
            </a:r>
            <a:endParaRPr lang="en-US" sz="1400" dirty="0"/>
          </a:p>
        </p:txBody>
      </p:sp>
      <p:sp>
        <p:nvSpPr>
          <p:cNvPr id="32" name="Text 27"/>
          <p:cNvSpPr/>
          <p:nvPr/>
        </p:nvSpPr>
        <p:spPr>
          <a:xfrm>
            <a:off x="447794" y="6084094"/>
            <a:ext cx="13734812" cy="17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본 솔루션을 "전략 실행 + 리스크 관리 + 보고 자동화 SaaS"로 포지셔닝하여, 월 구독 모델을 제시합니다. 구독에는 다음이 포함됩니다:</a:t>
            </a:r>
            <a:endParaRPr lang="en-US" sz="900" dirty="0"/>
          </a:p>
        </p:txBody>
      </p:sp>
      <p:sp>
        <p:nvSpPr>
          <p:cNvPr id="33" name="Text 28"/>
          <p:cNvSpPr/>
          <p:nvPr/>
        </p:nvSpPr>
        <p:spPr>
          <a:xfrm>
            <a:off x="447794" y="6389013"/>
            <a:ext cx="13734812" cy="17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전략 업데이트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신규 지표, 개선된 알고리즘, 최적화된 파라미터 세트 정기 제공</a:t>
            </a:r>
            <a:endParaRPr lang="en-US" sz="900" dirty="0"/>
          </a:p>
        </p:txBody>
      </p:sp>
      <p:sp>
        <p:nvSpPr>
          <p:cNvPr id="34" name="Text 29"/>
          <p:cNvSpPr/>
          <p:nvPr/>
        </p:nvSpPr>
        <p:spPr>
          <a:xfrm>
            <a:off x="447794" y="6607254"/>
            <a:ext cx="13734812" cy="17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알림 서비스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Slack/Discord/이메일 통합, 실시간 거래 알림 및 장애 통보</a:t>
            </a:r>
            <a:endParaRPr lang="en-US" sz="900" dirty="0"/>
          </a:p>
        </p:txBody>
      </p:sp>
      <p:sp>
        <p:nvSpPr>
          <p:cNvPr id="35" name="Text 30"/>
          <p:cNvSpPr/>
          <p:nvPr/>
        </p:nvSpPr>
        <p:spPr>
          <a:xfrm>
            <a:off x="447794" y="6825496"/>
            <a:ext cx="13734812" cy="17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백테스트 엔진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과거 데이터 시뮬레이션과 파라미터 최적화 도구 (프리미엄 플랜)</a:t>
            </a:r>
            <a:endParaRPr lang="en-US" sz="900" dirty="0"/>
          </a:p>
        </p:txBody>
      </p:sp>
      <p:sp>
        <p:nvSpPr>
          <p:cNvPr id="36" name="Text 31"/>
          <p:cNvSpPr/>
          <p:nvPr/>
        </p:nvSpPr>
        <p:spPr>
          <a:xfrm>
            <a:off x="447794" y="7043737"/>
            <a:ext cx="13734812" cy="17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우선 기술 지원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전용 채널을 통한 빠른 문제 해결 및 컨설팅</a:t>
            </a:r>
            <a:endParaRPr lang="en-US" sz="900" dirty="0"/>
          </a:p>
        </p:txBody>
      </p:sp>
      <p:sp>
        <p:nvSpPr>
          <p:cNvPr id="37" name="Text 32"/>
          <p:cNvSpPr/>
          <p:nvPr/>
        </p:nvSpPr>
        <p:spPr>
          <a:xfrm>
            <a:off x="447794" y="7261979"/>
            <a:ext cx="13734812" cy="17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커뮤니티 액세스</a:t>
            </a: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전략 아이디어 공유, 베스트 프랙티스 학습</a:t>
            </a:r>
            <a:endParaRPr lang="en-US" sz="900" dirty="0"/>
          </a:p>
        </p:txBody>
      </p:sp>
      <p:sp>
        <p:nvSpPr>
          <p:cNvPr id="38" name="Text 33"/>
          <p:cNvSpPr/>
          <p:nvPr/>
        </p:nvSpPr>
        <p:spPr>
          <a:xfrm>
            <a:off x="447794" y="7566898"/>
            <a:ext cx="13734812" cy="179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이러한 구독 모델은 고객에게 지속적인 가치를 제공하며, 공급자에게는 안정적인 수익원과 고객 락인 효과를 제공합니다.</a:t>
            </a:r>
            <a:endParaRPr lang="en-US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87648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프로그램 구성 요소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30374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핵심 가치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2874169"/>
            <a:ext cx="353615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본 솔루션은 24시간 시장 감시와 거래 실행을 완전 자동화하여, 전략 설정부터 리스크 관리, 성과 보고까지 단일 플랫폼에서 통합 관리합니다. Streamlit 기반 대시보드를 통해 직관적인 UI/UX를 제공하며, 바이낸스 선물(USD-M, COIN-M)과 현물 시장을 동시에 운용할 수 있는 유연성을 갖추고 있습니다.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5593080"/>
            <a:ext cx="35361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특히 실시간 리스크 모니터링과 자동 손실 제한 기능으로 계좌를 보호하며, 모든 거래 내역과 의사결정 과정을 투명하게 기록하여 감사 및 분석에 활용할 수 있습니다.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4821674" y="230374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시스템 모듈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4821674" y="2874169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Streamlit 대시보드</a:t>
            </a: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설정, 모니터링, 보고서 생성 (app.py, config.json)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821674" y="3578662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USD-M 선물 봇</a:t>
            </a: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USDT 마진 선물 자동매매 (usd_m_bot_logic.py)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4821674" y="4283154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COIN-M 선물 봇</a:t>
            </a: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코인 마진 선물 자동매매 (coin_m_bot_logic.py)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4821674" y="4987647"/>
            <a:ext cx="35361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현물 봇</a:t>
            </a: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USDT 기반 스팟 매매 (spot_bot_logic.py)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4821674" y="5692140"/>
            <a:ext cx="35361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리스크 &amp; 보고 시스템</a:t>
            </a: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손익 추적, 위험 통제 (config.json, *_risk_state.json, logs/)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747" y="469225"/>
            <a:ext cx="6270784" cy="533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대시보드 기능 및 자동매매 핵심 로직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6168747" y="1258133"/>
            <a:ext cx="3804404" cy="2660571"/>
          </a:xfrm>
          <a:prstGeom prst="roundRect">
            <a:avLst>
              <a:gd name="adj" fmla="val 269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46865" y="1436251"/>
            <a:ext cx="2132648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대시보드 주요 기능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346865" y="1804988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API 키 안전 관리 및 검증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6346865" y="2137529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전략 파라미터 실시간 조정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346865" y="2470071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멀티 타임프레임 차트 모니터링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6346865" y="2802612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봇 제어(시작/중지/재시작)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6346865" y="3135154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상세 로그 열람 및 필터링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6346865" y="3467695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자동 보고서 생성 및 다운로드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10143649" y="1258133"/>
            <a:ext cx="3804404" cy="2660571"/>
          </a:xfrm>
          <a:prstGeom prst="roundRect">
            <a:avLst>
              <a:gd name="adj" fmla="val 269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321766" y="1436251"/>
            <a:ext cx="2132648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자동매매 봇 핵심 로직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10321766" y="1804988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다중 기술적 지표 이벤트 감지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10321766" y="2137529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진입/청산 신호 자동 생성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10321766" y="2470071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상위 타임프레임(HTF) 추세 필터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10321766" y="2802612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ATR 기반 동적 손절·익절</a:t>
            </a: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10321766" y="3135154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변동성 필터로 진입 조건 최적화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10321766" y="3467695"/>
            <a:ext cx="3448169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실시간 포지션 모니터링</a:t>
            </a:r>
            <a:endParaRPr lang="en-US" sz="1300" dirty="0"/>
          </a:p>
        </p:txBody>
      </p:sp>
      <p:sp>
        <p:nvSpPr>
          <p:cNvPr id="20" name="Shape 17"/>
          <p:cNvSpPr/>
          <p:nvPr/>
        </p:nvSpPr>
        <p:spPr>
          <a:xfrm>
            <a:off x="6168747" y="4089202"/>
            <a:ext cx="7779306" cy="2660571"/>
          </a:xfrm>
          <a:prstGeom prst="roundRect">
            <a:avLst>
              <a:gd name="adj" fmla="val 269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6346865" y="4267319"/>
            <a:ext cx="2132648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리스크 관리 모듈</a:t>
            </a:r>
            <a:endParaRPr lang="en-US" sz="1650" dirty="0"/>
          </a:p>
        </p:txBody>
      </p:sp>
      <p:sp>
        <p:nvSpPr>
          <p:cNvPr id="22" name="Text 19"/>
          <p:cNvSpPr/>
          <p:nvPr/>
        </p:nvSpPr>
        <p:spPr>
          <a:xfrm>
            <a:off x="6346865" y="4636056"/>
            <a:ext cx="7423071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일일 손실 한도 자동 감시</a:t>
            </a:r>
            <a:endParaRPr lang="en-US" sz="1300" dirty="0"/>
          </a:p>
        </p:txBody>
      </p:sp>
      <p:sp>
        <p:nvSpPr>
          <p:cNvPr id="23" name="Text 20"/>
          <p:cNvSpPr/>
          <p:nvPr/>
        </p:nvSpPr>
        <p:spPr>
          <a:xfrm>
            <a:off x="6346865" y="4968597"/>
            <a:ext cx="7423071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최대 드로우다운 차단 시스템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6346865" y="5301139"/>
            <a:ext cx="7423071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손절 후 쿨다운 타이머</a:t>
            </a:r>
            <a:endParaRPr lang="en-US" sz="1300" dirty="0"/>
          </a:p>
        </p:txBody>
      </p:sp>
      <p:sp>
        <p:nvSpPr>
          <p:cNvPr id="25" name="Text 22"/>
          <p:cNvSpPr/>
          <p:nvPr/>
        </p:nvSpPr>
        <p:spPr>
          <a:xfrm>
            <a:off x="6346865" y="5633680"/>
            <a:ext cx="7423071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ATR 기반 포지션 사이징(USD-M)</a:t>
            </a:r>
            <a:endParaRPr lang="en-US" sz="1300" dirty="0"/>
          </a:p>
        </p:txBody>
      </p:sp>
      <p:sp>
        <p:nvSpPr>
          <p:cNvPr id="26" name="Text 23"/>
          <p:cNvSpPr/>
          <p:nvPr/>
        </p:nvSpPr>
        <p:spPr>
          <a:xfrm>
            <a:off x="6346865" y="5966222"/>
            <a:ext cx="7423071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매수 금액 자동 제한(Spot)</a:t>
            </a:r>
            <a:endParaRPr lang="en-US" sz="1300" dirty="0"/>
          </a:p>
        </p:txBody>
      </p:sp>
      <p:sp>
        <p:nvSpPr>
          <p:cNvPr id="27" name="Text 24"/>
          <p:cNvSpPr/>
          <p:nvPr/>
        </p:nvSpPr>
        <p:spPr>
          <a:xfrm>
            <a:off x="6346865" y="6298763"/>
            <a:ext cx="7423071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상태 영속성 보장(*_risk_state.json)</a:t>
            </a:r>
            <a:endParaRPr lang="en-US" sz="1300" dirty="0"/>
          </a:p>
        </p:txBody>
      </p:sp>
      <p:sp>
        <p:nvSpPr>
          <p:cNvPr id="28" name="Text 25"/>
          <p:cNvSpPr/>
          <p:nvPr/>
        </p:nvSpPr>
        <p:spPr>
          <a:xfrm>
            <a:off x="6168747" y="6941701"/>
            <a:ext cx="7779306" cy="818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모든 기능은 config.json을 통해 중앙 집중식으로 관리되며, 실시간으로 파라미터를 조정할 수 있어 시장 변화에 신속하게 대응할 수 있습니다. 봇은 독립적으로 동작하면서도 통합 대시보드를 통해 일관된 인터페이스로 제어됩니다.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5629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다양한 활용 시나리오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242542"/>
            <a:ext cx="4215289" cy="4761428"/>
          </a:xfrm>
          <a:prstGeom prst="roundRect">
            <a:avLst>
              <a:gd name="adj" fmla="val 1978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16650" y="2265402"/>
            <a:ext cx="4169569" cy="595313"/>
          </a:xfrm>
          <a:prstGeom prst="roundRect">
            <a:avLst>
              <a:gd name="adj" fmla="val 9395"/>
            </a:avLst>
          </a:prstGeom>
          <a:solidFill>
            <a:srgbClr val="D2D9F9"/>
          </a:solidFill>
          <a:ln/>
        </p:spPr>
      </p:sp>
      <p:sp>
        <p:nvSpPr>
          <p:cNvPr id="6" name="Text 3"/>
          <p:cNvSpPr/>
          <p:nvPr/>
        </p:nvSpPr>
        <p:spPr>
          <a:xfrm>
            <a:off x="1015008" y="305907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기관 및 전문 트레이더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015008" y="3488293"/>
            <a:ext cx="377285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복수 자산을 동시에 자동 운용하며, 일일 보고서를 통해 포트폴리오 성과를 체계적으로 검토합니다. 일일 손실 한도와 드로우다운 제한으로 계좌를 보호하고, 리스크 관리 정책을 자동화하여 운영 효율성을 극대화합니다.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015008" y="5195054"/>
            <a:ext cx="377285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여러 전략을 동시에 운영하면서도 통합 대시보드에서 한눈에 모니터링할 수 있어, 대규모 자산 관리에 적합합니다. 자동 생성되는 상세 보고서는 투자위원회나 고객 보고에 즉시 활용 가능합니다.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5207437" y="2242542"/>
            <a:ext cx="4215408" cy="4761428"/>
          </a:xfrm>
          <a:prstGeom prst="roundRect">
            <a:avLst>
              <a:gd name="adj" fmla="val 1977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230297" y="2265402"/>
            <a:ext cx="4169688" cy="595313"/>
          </a:xfrm>
          <a:prstGeom prst="roundRect">
            <a:avLst>
              <a:gd name="adj" fmla="val 9395"/>
            </a:avLst>
          </a:prstGeom>
          <a:solidFill>
            <a:srgbClr val="D2D9F9"/>
          </a:solidFill>
          <a:ln/>
        </p:spPr>
      </p:sp>
      <p:sp>
        <p:nvSpPr>
          <p:cNvPr id="12" name="Text 8"/>
          <p:cNvSpPr/>
          <p:nvPr/>
        </p:nvSpPr>
        <p:spPr>
          <a:xfrm>
            <a:off x="5428655" y="305907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개인 투자자</a:t>
            </a:r>
            <a:endParaRPr lang="en-US" sz="1950" dirty="0"/>
          </a:p>
        </p:txBody>
      </p:sp>
      <p:sp>
        <p:nvSpPr>
          <p:cNvPr id="13" name="Text 9"/>
          <p:cNvSpPr/>
          <p:nvPr/>
        </p:nvSpPr>
        <p:spPr>
          <a:xfrm>
            <a:off x="5428655" y="3488293"/>
            <a:ext cx="377297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테스트넷에서 다양한 전략을 위험 부담 없이 검증한 후, 소규모 실거래 계좌에 단계적으로 적용할 수 있습니다. 파라미터를 조정하며 전략을 튜닝하고, 자동 생성되는 보고서를 통해 성과를 분석합니다.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5428655" y="5195054"/>
            <a:ext cx="377297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24시간 시장을 모니터링할 필요 없이 봇이 자동으로 거래를 실행하며, 설정한 리스크 한도 내에서 안전하게 운용됩니다. 직관적인 UI로 기술적 배경 없이도 쉽게 시작할 수 있습니다.</a:t>
            </a:r>
            <a:endParaRPr lang="en-US" sz="1550" dirty="0"/>
          </a:p>
        </p:txBody>
      </p:sp>
      <p:sp>
        <p:nvSpPr>
          <p:cNvPr id="15" name="Shape 11"/>
          <p:cNvSpPr/>
          <p:nvPr/>
        </p:nvSpPr>
        <p:spPr>
          <a:xfrm>
            <a:off x="9621203" y="2242542"/>
            <a:ext cx="4215289" cy="4761428"/>
          </a:xfrm>
          <a:prstGeom prst="roundRect">
            <a:avLst>
              <a:gd name="adj" fmla="val 1978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9644063" y="2265402"/>
            <a:ext cx="4169569" cy="595313"/>
          </a:xfrm>
          <a:prstGeom prst="roundRect">
            <a:avLst>
              <a:gd name="adj" fmla="val 9395"/>
            </a:avLst>
          </a:prstGeom>
          <a:solidFill>
            <a:srgbClr val="D2D9F9"/>
          </a:solidFill>
          <a:ln/>
        </p:spPr>
      </p:sp>
      <p:sp>
        <p:nvSpPr>
          <p:cNvPr id="18" name="Text 13"/>
          <p:cNvSpPr/>
          <p:nvPr/>
        </p:nvSpPr>
        <p:spPr>
          <a:xfrm>
            <a:off x="9842421" y="305907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리서치 및 교육</a:t>
            </a:r>
            <a:endParaRPr lang="en-US" sz="1950" dirty="0"/>
          </a:p>
        </p:txBody>
      </p:sp>
      <p:sp>
        <p:nvSpPr>
          <p:cNvPr id="19" name="Text 14"/>
          <p:cNvSpPr/>
          <p:nvPr/>
        </p:nvSpPr>
        <p:spPr>
          <a:xfrm>
            <a:off x="9842421" y="3488293"/>
            <a:ext cx="377285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다양한 기술적 지표 조합을 실험하고, 전략 백테스트 결과와 실시간 운용 성과를 비교 분석할 수 있습니다. 신호 생성 로그와 리스크 관리 데이터를 활용하여 학술 논문이나 프로젝트 과제를 작성할 수 있습니다.</a:t>
            </a:r>
            <a:endParaRPr lang="en-US" sz="1550" dirty="0"/>
          </a:p>
        </p:txBody>
      </p:sp>
      <p:sp>
        <p:nvSpPr>
          <p:cNvPr id="20" name="Text 15"/>
          <p:cNvSpPr/>
          <p:nvPr/>
        </p:nvSpPr>
        <p:spPr>
          <a:xfrm>
            <a:off x="9842421" y="5195054"/>
            <a:ext cx="377285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학생들에게 실제 시장 데이터와 자동매매 시스템의 작동 원리를 교육하는 데 활용하거나, 새로운 트레이딩 알고리즘을 개발하고 검증하는 연구 플랫폼으로 사용할 수 있습니다.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5905" y="395883"/>
            <a:ext cx="4233743" cy="450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적용 지표의 의미와 신호 분석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75905" y="1133832"/>
            <a:ext cx="13478589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본 시스템은 7가지 핵심 기술적 지표를 조합하여 정교한 진입/청산 신호를 생성합니다. 각 지표는 독립적으로 작동하면서도 상호 보완적으로 신뢰도를 높입니다.</a:t>
            </a:r>
            <a:endParaRPr lang="en-US" sz="1100" dirty="0"/>
          </a:p>
        </p:txBody>
      </p:sp>
      <p:sp>
        <p:nvSpPr>
          <p:cNvPr id="4" name="Shape 2"/>
          <p:cNvSpPr/>
          <p:nvPr/>
        </p:nvSpPr>
        <p:spPr>
          <a:xfrm>
            <a:off x="575905" y="1526024"/>
            <a:ext cx="4396859" cy="1953697"/>
          </a:xfrm>
          <a:prstGeom prst="roundRect">
            <a:avLst>
              <a:gd name="adj" fmla="val 3096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35092" y="1685211"/>
            <a:ext cx="2106573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EMA/SMA - 추세 전환 포착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35092" y="1996559"/>
            <a:ext cx="4078486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의미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이동평균으로 추세의 방향과 전환점을 확인합니다.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735092" y="2313146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프로그램 활용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EMA9과 EMA21의 골든크로스(상향 돌파) 시 매수 신호, 데드크로스(하향 돌파) 시 매도 신호를 생성합니다.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735092" y="2860000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로그 분석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"EMA 골든크로스 감지" 메시지로 진입 시점을 명확히 기록합니다.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5116711" y="1526024"/>
            <a:ext cx="4396859" cy="1953697"/>
          </a:xfrm>
          <a:prstGeom prst="roundRect">
            <a:avLst>
              <a:gd name="adj" fmla="val 3096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275898" y="1685211"/>
            <a:ext cx="1860590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RSI - 과매수/과매도 판단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5275898" y="1996559"/>
            <a:ext cx="4078486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의미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가격의 상승·하락 속도를 측정하여 과열 구간을 식별합니다.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5275898" y="2313146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프로그램 활용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3캔들 연속 상승/하락 추세를 확인하고, RSI가 30~70 범위를 벗어났다가 복귀할 때 진입합니다.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5275898" y="2860000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로그 분석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"RSI 상승 추세 (32.5→38.2→45.1)" 형태로 추세 강도를 추적합니다.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9657517" y="1526024"/>
            <a:ext cx="4396859" cy="1953697"/>
          </a:xfrm>
          <a:prstGeom prst="roundRect">
            <a:avLst>
              <a:gd name="adj" fmla="val 3096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9816703" y="1685211"/>
            <a:ext cx="1950958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MACD - 모멘텀 변화 감지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9816703" y="1996559"/>
            <a:ext cx="4078486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의미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단기와 장기 이동평균의 차이로 모멘텀 전환을 분석합니다.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9816703" y="2313146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프로그램 활용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시그널선 교차 이벤트를 보조 신호로 활용하며, 히스토그램으로 추세 지속성을 검증합니다.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9816703" y="2860000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로그 분석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MACD 크로스 시점과 히스토그램 값을 기록하여 모멘텀 변화를 추적합니다.</a:t>
            </a:r>
            <a:endParaRPr lang="en-US" sz="1100" dirty="0"/>
          </a:p>
        </p:txBody>
      </p:sp>
      <p:sp>
        <p:nvSpPr>
          <p:cNvPr id="19" name="Shape 17"/>
          <p:cNvSpPr/>
          <p:nvPr/>
        </p:nvSpPr>
        <p:spPr>
          <a:xfrm>
            <a:off x="575905" y="3623667"/>
            <a:ext cx="4396859" cy="2183963"/>
          </a:xfrm>
          <a:prstGeom prst="roundRect">
            <a:avLst>
              <a:gd name="adj" fmla="val 2769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35092" y="3782854"/>
            <a:ext cx="2250758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Bollinger Band - 변동성 밴드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735092" y="4094202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의미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가격의 표준편차를 이용한 변동성 밴드로 극단 구간을 판별합니다.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735092" y="4641056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프로그램 활용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밴드 하단에서 반등 시 롱 진입, 상단에서 거부 시 숏 진입 신호를 생성합니다.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735092" y="5187910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로그 분석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"가격이 하단 밴드 접촉 후 반등" 형태로 극단 구간 반전을 기록합니다.</a:t>
            </a:r>
            <a:endParaRPr lang="en-US" sz="1100" dirty="0"/>
          </a:p>
        </p:txBody>
      </p:sp>
      <p:sp>
        <p:nvSpPr>
          <p:cNvPr id="24" name="Shape 22"/>
          <p:cNvSpPr/>
          <p:nvPr/>
        </p:nvSpPr>
        <p:spPr>
          <a:xfrm>
            <a:off x="5116711" y="3623667"/>
            <a:ext cx="4396859" cy="2183963"/>
          </a:xfrm>
          <a:prstGeom prst="roundRect">
            <a:avLst>
              <a:gd name="adj" fmla="val 2769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5275898" y="3782854"/>
            <a:ext cx="1799987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ADX - 추세 강도 측정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5275898" y="4094202"/>
            <a:ext cx="4078486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의미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추세의 강도를 0~100 수치로 표현합니다.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5275898" y="4410789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프로그램 활용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ADX 25 이상일 때만 거래를 허용하여 횡보장에서의 노이즈를 차단합니다.</a:t>
            </a:r>
            <a:endParaRPr lang="en-US" sz="1100" dirty="0"/>
          </a:p>
        </p:txBody>
      </p:sp>
      <p:sp>
        <p:nvSpPr>
          <p:cNvPr id="28" name="Text 26"/>
          <p:cNvSpPr/>
          <p:nvPr/>
        </p:nvSpPr>
        <p:spPr>
          <a:xfrm>
            <a:off x="5275898" y="4957643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로그 분석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"ADX: 43.6 - 강한 추세 확인" 형태로 진입 조건 충족 여부를 명시합니다.</a:t>
            </a:r>
            <a:endParaRPr lang="en-US" sz="1100" dirty="0"/>
          </a:p>
        </p:txBody>
      </p:sp>
      <p:sp>
        <p:nvSpPr>
          <p:cNvPr id="29" name="Shape 27"/>
          <p:cNvSpPr/>
          <p:nvPr/>
        </p:nvSpPr>
        <p:spPr>
          <a:xfrm>
            <a:off x="9657517" y="3623667"/>
            <a:ext cx="4396859" cy="2183963"/>
          </a:xfrm>
          <a:prstGeom prst="roundRect">
            <a:avLst>
              <a:gd name="adj" fmla="val 2769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9816703" y="3782854"/>
            <a:ext cx="2262307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ATR - 변동성 기반 리스크 관리</a:t>
            </a:r>
            <a:endParaRPr lang="en-US" sz="1400" dirty="0"/>
          </a:p>
        </p:txBody>
      </p:sp>
      <p:sp>
        <p:nvSpPr>
          <p:cNvPr id="31" name="Text 29"/>
          <p:cNvSpPr/>
          <p:nvPr/>
        </p:nvSpPr>
        <p:spPr>
          <a:xfrm>
            <a:off x="9816703" y="4094202"/>
            <a:ext cx="4078486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의미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최근 N일간의 평균 변동폭을 측정합니다.</a:t>
            </a:r>
            <a:endParaRPr lang="en-US" sz="1100" dirty="0"/>
          </a:p>
        </p:txBody>
      </p:sp>
      <p:sp>
        <p:nvSpPr>
          <p:cNvPr id="32" name="Text 30"/>
          <p:cNvSpPr/>
          <p:nvPr/>
        </p:nvSpPr>
        <p:spPr>
          <a:xfrm>
            <a:off x="9816703" y="4410789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프로그램 활용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손절·익절 거리 설정, 변동성 필터 적용, 포지션 사이징 계산에 핵심적으로 사용됩니다.</a:t>
            </a:r>
            <a:endParaRPr lang="en-US" sz="1100" dirty="0"/>
          </a:p>
        </p:txBody>
      </p:sp>
      <p:sp>
        <p:nvSpPr>
          <p:cNvPr id="33" name="Text 31"/>
          <p:cNvSpPr/>
          <p:nvPr/>
        </p:nvSpPr>
        <p:spPr>
          <a:xfrm>
            <a:off x="9816703" y="4957643"/>
            <a:ext cx="407848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로그 분석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"ATR: 45.2, 변동성 정상 범위" 형태로 진입 가능 여부를 판단합니다.</a:t>
            </a:r>
            <a:endParaRPr lang="en-US" sz="1100" dirty="0"/>
          </a:p>
        </p:txBody>
      </p:sp>
      <p:sp>
        <p:nvSpPr>
          <p:cNvPr id="34" name="Shape 32"/>
          <p:cNvSpPr/>
          <p:nvPr/>
        </p:nvSpPr>
        <p:spPr>
          <a:xfrm>
            <a:off x="575905" y="5951577"/>
            <a:ext cx="13478470" cy="1493163"/>
          </a:xfrm>
          <a:prstGeom prst="roundRect">
            <a:avLst>
              <a:gd name="adj" fmla="val 4050"/>
            </a:avLst>
          </a:prstGeom>
          <a:solidFill>
            <a:srgbClr val="F9F9FF">
              <a:alpha val="95000"/>
            </a:srgbClr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735092" y="6110764"/>
            <a:ext cx="1799987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상위 타임프레임 필터</a:t>
            </a:r>
            <a:endParaRPr lang="en-US" sz="1400" dirty="0"/>
          </a:p>
        </p:txBody>
      </p:sp>
      <p:sp>
        <p:nvSpPr>
          <p:cNvPr id="36" name="Text 34"/>
          <p:cNvSpPr/>
          <p:nvPr/>
        </p:nvSpPr>
        <p:spPr>
          <a:xfrm>
            <a:off x="735092" y="6422112"/>
            <a:ext cx="13160097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의미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4시간 봉의 추세 방향으로 하위 신호를 검증합니다.</a:t>
            </a:r>
            <a:endParaRPr lang="en-US" sz="1100" dirty="0"/>
          </a:p>
        </p:txBody>
      </p:sp>
      <p:sp>
        <p:nvSpPr>
          <p:cNvPr id="37" name="Text 35"/>
          <p:cNvSpPr/>
          <p:nvPr/>
        </p:nvSpPr>
        <p:spPr>
          <a:xfrm>
            <a:off x="735092" y="6738699"/>
            <a:ext cx="13160097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프로그램 활용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4h SMA 교차가 상승일 때만 롱 진입을 허용하여 방향성을 보정합니다.</a:t>
            </a:r>
            <a:endParaRPr lang="en-US" sz="1100" dirty="0"/>
          </a:p>
        </p:txBody>
      </p:sp>
      <p:sp>
        <p:nvSpPr>
          <p:cNvPr id="38" name="Text 36"/>
          <p:cNvSpPr/>
          <p:nvPr/>
        </p:nvSpPr>
        <p:spPr>
          <a:xfrm>
            <a:off x="735092" y="7055287"/>
            <a:ext cx="13160097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로그 분석</a:t>
            </a: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"4h 상위 추세: UP - 롱 진입 허용" 형태로 필터 상태를 기록합니다.</a:t>
            </a:r>
            <a:endParaRPr lang="en-US" sz="1100" dirty="0"/>
          </a:p>
        </p:txBody>
      </p:sp>
      <p:sp>
        <p:nvSpPr>
          <p:cNvPr id="39" name="Text 37"/>
          <p:cNvSpPr/>
          <p:nvPr/>
        </p:nvSpPr>
        <p:spPr>
          <a:xfrm>
            <a:off x="575905" y="7606665"/>
            <a:ext cx="13478589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모든 지표는 실시간으로 계산되며, 로그에 상세히 기록되어 사후 분석과 전략 개선에 활용됩니다. 지표 간 상호작용을 통해 거짓 신호를 최소화하고 진입 신뢰도를 극대화합니다.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7335" y="404098"/>
            <a:ext cx="3671411" cy="458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리스크 관리 구조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87335" y="1156692"/>
            <a:ext cx="13455729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본 시스템의 리스크 관리는 다층 방어 구조로 설계되어, 예상치 못한 시장 변동으로부터 계좌를 보호합니다. 모든 제한은 자동으로 적용되며 상태 파일에 영속적으로 기록됩니다.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734139" y="1776889"/>
            <a:ext cx="146804" cy="860346"/>
          </a:xfrm>
          <a:prstGeom prst="roundRect">
            <a:avLst>
              <a:gd name="adj" fmla="val 4201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7335" y="1680448"/>
            <a:ext cx="440531" cy="440531"/>
          </a:xfrm>
          <a:prstGeom prst="roundRect">
            <a:avLst>
              <a:gd name="adj" fmla="val 10378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74671" y="1703427"/>
            <a:ext cx="1835706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일일 손실 한도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1174671" y="2020967"/>
            <a:ext cx="12868394" cy="469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하루 동안의 누적 손실이 설정된 금액(기본 50 USDT)을 초과하면, 자동으로 당일 모든 신규 진입을 중단합니다. 이는 감정적 거래나 연속 손실로 인한 계좌 파손을 방지합니다. 다음 날 자정(UTC 기준)에 자동으로 리셋됩니다.</a:t>
            </a:r>
            <a:endParaRPr lang="en-US" sz="1150" dirty="0"/>
          </a:p>
        </p:txBody>
      </p:sp>
      <p:sp>
        <p:nvSpPr>
          <p:cNvPr id="9" name="Shape 6"/>
          <p:cNvSpPr/>
          <p:nvPr/>
        </p:nvSpPr>
        <p:spPr>
          <a:xfrm>
            <a:off x="954405" y="3004423"/>
            <a:ext cx="146804" cy="660678"/>
          </a:xfrm>
          <a:prstGeom prst="roundRect">
            <a:avLst>
              <a:gd name="adj" fmla="val 4201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807601" y="2907983"/>
            <a:ext cx="440531" cy="440531"/>
          </a:xfrm>
          <a:prstGeom prst="roundRect">
            <a:avLst>
              <a:gd name="adj" fmla="val 10378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394936" y="2930962"/>
            <a:ext cx="1835706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계좌 드로우다운 차단</a:t>
            </a:r>
            <a:endParaRPr lang="en-US" sz="1400" dirty="0"/>
          </a:p>
        </p:txBody>
      </p:sp>
      <p:sp>
        <p:nvSpPr>
          <p:cNvPr id="13" name="Text 9"/>
          <p:cNvSpPr/>
          <p:nvPr/>
        </p:nvSpPr>
        <p:spPr>
          <a:xfrm>
            <a:off x="1394936" y="3248501"/>
            <a:ext cx="12648128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시작 잔고 대비 손실 비율을 실시간으로 모니터링하여, 설정된 한도(기본 5%)를 초과하면 모든 봇의 거래를 중지합니다. 이는 계좌 전체의 위기 상황을 조기에 차단하는 최후의 방어선입니다.</a:t>
            </a:r>
            <a:endParaRPr lang="en-US" sz="1150" dirty="0"/>
          </a:p>
        </p:txBody>
      </p:sp>
      <p:sp>
        <p:nvSpPr>
          <p:cNvPr id="14" name="Shape 10"/>
          <p:cNvSpPr/>
          <p:nvPr/>
        </p:nvSpPr>
        <p:spPr>
          <a:xfrm>
            <a:off x="1174671" y="4032290"/>
            <a:ext cx="146804" cy="660678"/>
          </a:xfrm>
          <a:prstGeom prst="roundRect">
            <a:avLst>
              <a:gd name="adj" fmla="val 4201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1027867" y="3935849"/>
            <a:ext cx="440531" cy="440531"/>
          </a:xfrm>
          <a:prstGeom prst="roundRect">
            <a:avLst>
              <a:gd name="adj" fmla="val 10378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1615202" y="3958828"/>
            <a:ext cx="1835706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손절 후 쿨다운</a:t>
            </a:r>
            <a:endParaRPr lang="en-US" sz="1400" dirty="0"/>
          </a:p>
        </p:txBody>
      </p:sp>
      <p:sp>
        <p:nvSpPr>
          <p:cNvPr id="18" name="Text 13"/>
          <p:cNvSpPr/>
          <p:nvPr/>
        </p:nvSpPr>
        <p:spPr>
          <a:xfrm>
            <a:off x="1615202" y="4276368"/>
            <a:ext cx="12427863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손절이 발생하면 기본 30분 동안 신규 진입을 금지합니다. 이는 시장이 과열되거나 전략이 맞지 않는 구간에서 무분별한 재진입을 방지하여, 연속 손실의 악순환을 차단합니다.</a:t>
            </a:r>
            <a:endParaRPr lang="en-US" sz="1150" dirty="0"/>
          </a:p>
        </p:txBody>
      </p:sp>
      <p:sp>
        <p:nvSpPr>
          <p:cNvPr id="19" name="Shape 14"/>
          <p:cNvSpPr/>
          <p:nvPr/>
        </p:nvSpPr>
        <p:spPr>
          <a:xfrm>
            <a:off x="1394936" y="5060156"/>
            <a:ext cx="146804" cy="948452"/>
          </a:xfrm>
          <a:prstGeom prst="roundRect">
            <a:avLst>
              <a:gd name="adj" fmla="val 4201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1248132" y="4963716"/>
            <a:ext cx="440531" cy="440531"/>
          </a:xfrm>
          <a:prstGeom prst="roundRect">
            <a:avLst>
              <a:gd name="adj" fmla="val 10378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2" name="Text 16"/>
          <p:cNvSpPr/>
          <p:nvPr/>
        </p:nvSpPr>
        <p:spPr>
          <a:xfrm>
            <a:off x="1835468" y="4986695"/>
            <a:ext cx="1956316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변동성 기반 포지션 사이징</a:t>
            </a:r>
            <a:endParaRPr lang="en-US" sz="1400" dirty="0"/>
          </a:p>
        </p:txBody>
      </p:sp>
      <p:sp>
        <p:nvSpPr>
          <p:cNvPr id="23" name="Text 17"/>
          <p:cNvSpPr/>
          <p:nvPr/>
        </p:nvSpPr>
        <p:spPr>
          <a:xfrm>
            <a:off x="1835468" y="5304234"/>
            <a:ext cx="12207597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USD-M 선물</a:t>
            </a: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ATR × 손절 배수로 계산된 거리 대비 계좌 위험 비율(%)을 적용하여 최적 수량을 자동 산출합니다. 변동성이 클수록 포지션 크기를 줄여 리스크를 일정하게 유지합니다.</a:t>
            </a:r>
            <a:endParaRPr lang="en-US" sz="1150" dirty="0"/>
          </a:p>
        </p:txBody>
      </p:sp>
      <p:sp>
        <p:nvSpPr>
          <p:cNvPr id="24" name="Text 18"/>
          <p:cNvSpPr/>
          <p:nvPr/>
        </p:nvSpPr>
        <p:spPr>
          <a:xfrm>
            <a:off x="1835468" y="5627132"/>
            <a:ext cx="12207597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현물</a:t>
            </a: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매수 금액을 계좌 잔고의 위험 비율(%)로 제한하여, 한 번의 거래로 과도한 자금이 투입되는 것을 방지합니다.</a:t>
            </a:r>
            <a:endParaRPr lang="en-US" sz="1150" dirty="0"/>
          </a:p>
        </p:txBody>
      </p:sp>
      <p:sp>
        <p:nvSpPr>
          <p:cNvPr id="25" name="Shape 19"/>
          <p:cNvSpPr/>
          <p:nvPr/>
        </p:nvSpPr>
        <p:spPr>
          <a:xfrm>
            <a:off x="1174671" y="6375797"/>
            <a:ext cx="146804" cy="660678"/>
          </a:xfrm>
          <a:prstGeom prst="roundRect">
            <a:avLst>
              <a:gd name="adj" fmla="val 4201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6" name="Shape 20"/>
          <p:cNvSpPr/>
          <p:nvPr/>
        </p:nvSpPr>
        <p:spPr>
          <a:xfrm>
            <a:off x="1027867" y="6279356"/>
            <a:ext cx="440531" cy="440531"/>
          </a:xfrm>
          <a:prstGeom prst="roundRect">
            <a:avLst>
              <a:gd name="adj" fmla="val 10378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8" name="Text 21"/>
          <p:cNvSpPr/>
          <p:nvPr/>
        </p:nvSpPr>
        <p:spPr>
          <a:xfrm>
            <a:off x="1615202" y="6302335"/>
            <a:ext cx="1835706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상태 영속성 보장</a:t>
            </a:r>
            <a:endParaRPr lang="en-US" sz="1400" dirty="0"/>
          </a:p>
        </p:txBody>
      </p:sp>
      <p:sp>
        <p:nvSpPr>
          <p:cNvPr id="29" name="Text 22"/>
          <p:cNvSpPr/>
          <p:nvPr/>
        </p:nvSpPr>
        <p:spPr>
          <a:xfrm>
            <a:off x="1615202" y="6619875"/>
            <a:ext cx="12427863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모든 리스크 관련 데이터는 *_risk_state.json 파일에 실시간으로 저장됩니다. 봇이 재시작되거나 시스템이 중단되어도 이전 상태를 정확히 복원하여, 리스크 제한이 우회되는 것을 방지합니다.</a:t>
            </a:r>
            <a:endParaRPr lang="en-US" sz="1150" dirty="0"/>
          </a:p>
        </p:txBody>
      </p:sp>
      <p:sp>
        <p:nvSpPr>
          <p:cNvPr id="30" name="Shape 23"/>
          <p:cNvSpPr/>
          <p:nvPr/>
        </p:nvSpPr>
        <p:spPr>
          <a:xfrm>
            <a:off x="587335" y="7201733"/>
            <a:ext cx="13455729" cy="623768"/>
          </a:xfrm>
          <a:prstGeom prst="roundRect">
            <a:avLst>
              <a:gd name="adj" fmla="val 9888"/>
            </a:avLst>
          </a:prstGeom>
          <a:solidFill>
            <a:srgbClr val="BBC6F7"/>
          </a:solidFill>
          <a:ln/>
        </p:spPr>
      </p:sp>
      <p:pic>
        <p:nvPicPr>
          <p:cNvPr id="31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139" y="7409140"/>
            <a:ext cx="183475" cy="146804"/>
          </a:xfrm>
          <a:prstGeom prst="rect">
            <a:avLst/>
          </a:prstGeom>
        </p:spPr>
      </p:pic>
      <p:sp>
        <p:nvSpPr>
          <p:cNvPr id="32" name="Text 24"/>
          <p:cNvSpPr/>
          <p:nvPr/>
        </p:nvSpPr>
        <p:spPr>
          <a:xfrm>
            <a:off x="1064419" y="7385209"/>
            <a:ext cx="12831842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자동화된 보호</a:t>
            </a:r>
            <a:r>
              <a:rPr lang="en-US" sz="11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모든 리스크 제어는 사람의 개입 없이 자동으로 작동하며, 감정적 판단이나 실수로 인한 리스크를 원천 차단합니다. 설정은 config.json에서 계좌 규모와 리스크 성향에 맞게 조정 가능합니다.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2588" y="483751"/>
            <a:ext cx="4391620" cy="548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프로그램의 핵심 강점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702588" y="1383983"/>
            <a:ext cx="4291251" cy="3134797"/>
          </a:xfrm>
          <a:prstGeom prst="roundRect">
            <a:avLst>
              <a:gd name="adj" fmla="val 235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85825" y="1567220"/>
            <a:ext cx="526971" cy="526971"/>
          </a:xfrm>
          <a:prstGeom prst="roundRect">
            <a:avLst>
              <a:gd name="adj" fmla="val 17350263"/>
            </a:avLst>
          </a:prstGeom>
          <a:solidFill>
            <a:srgbClr val="4967E9"/>
          </a:solidFill>
          <a:ln/>
        </p:spPr>
      </p:sp>
      <p:sp>
        <p:nvSpPr>
          <p:cNvPr id="6" name="Text 3"/>
          <p:cNvSpPr/>
          <p:nvPr/>
        </p:nvSpPr>
        <p:spPr>
          <a:xfrm>
            <a:off x="885825" y="2269808"/>
            <a:ext cx="219575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완벽한 통합 관리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85825" y="2649617"/>
            <a:ext cx="3924776" cy="1685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설정부터 실행, 모니터링, 보고까지 모든 과정을 단일 UI에서 완결합니다. 여러 도구를 오가며 작업할 필요 없이, Streamlit 대시보드 하나로 전체 자동매매 시스템을 제어할 수 있습니다. API 키 관리, 전략 파라미터 조정, 실시간 차트, 로그 분석, 보고서 생성이 모두 한 곳에서 이루어집니다.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5169456" y="1383983"/>
            <a:ext cx="4291370" cy="3134797"/>
          </a:xfrm>
          <a:prstGeom prst="roundRect">
            <a:avLst>
              <a:gd name="adj" fmla="val 235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352693" y="1567220"/>
            <a:ext cx="526971" cy="526971"/>
          </a:xfrm>
          <a:prstGeom prst="roundRect">
            <a:avLst>
              <a:gd name="adj" fmla="val 17350263"/>
            </a:avLst>
          </a:prstGeom>
          <a:solidFill>
            <a:srgbClr val="4967E9"/>
          </a:solidFill>
          <a:ln/>
        </p:spPr>
      </p:sp>
      <p:sp>
        <p:nvSpPr>
          <p:cNvPr id="11" name="Text 7"/>
          <p:cNvSpPr/>
          <p:nvPr/>
        </p:nvSpPr>
        <p:spPr>
          <a:xfrm>
            <a:off x="5352693" y="2269808"/>
            <a:ext cx="219575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다중 전략 동시 운용</a:t>
            </a:r>
            <a:endParaRPr lang="en-US" sz="1700" dirty="0"/>
          </a:p>
        </p:txBody>
      </p:sp>
      <p:sp>
        <p:nvSpPr>
          <p:cNvPr id="12" name="Text 8"/>
          <p:cNvSpPr/>
          <p:nvPr/>
        </p:nvSpPr>
        <p:spPr>
          <a:xfrm>
            <a:off x="5352693" y="2649617"/>
            <a:ext cx="3924895" cy="1404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USD-M 선물, COIN-M 선물, 현물 봇을 동시에 실행하여 시장 상황에 따라 최적의 전략을 구사할 수 있습니다. 추세 추종, 헤지, 스윙 트레이딩, 분할 매수 등 다양한 접근 방식을 포트폴리오 차원에서 조합하여 리스크를 분산하고 수익 기회를 극대화합니다.</a:t>
            </a:r>
            <a:endParaRPr lang="en-US" sz="1350" dirty="0"/>
          </a:p>
        </p:txBody>
      </p:sp>
      <p:sp>
        <p:nvSpPr>
          <p:cNvPr id="13" name="Shape 9"/>
          <p:cNvSpPr/>
          <p:nvPr/>
        </p:nvSpPr>
        <p:spPr>
          <a:xfrm>
            <a:off x="9636443" y="1383983"/>
            <a:ext cx="4291251" cy="3134797"/>
          </a:xfrm>
          <a:prstGeom prst="roundRect">
            <a:avLst>
              <a:gd name="adj" fmla="val 235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19680" y="1567220"/>
            <a:ext cx="526971" cy="526971"/>
          </a:xfrm>
          <a:prstGeom prst="roundRect">
            <a:avLst>
              <a:gd name="adj" fmla="val 17350263"/>
            </a:avLst>
          </a:prstGeom>
          <a:solidFill>
            <a:srgbClr val="4967E9"/>
          </a:solidFill>
          <a:ln/>
        </p:spPr>
      </p:sp>
      <p:sp>
        <p:nvSpPr>
          <p:cNvPr id="16" name="Text 11"/>
          <p:cNvSpPr/>
          <p:nvPr/>
        </p:nvSpPr>
        <p:spPr>
          <a:xfrm>
            <a:off x="9819680" y="2269808"/>
            <a:ext cx="219575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자동화된 리스크 가드</a:t>
            </a:r>
            <a:endParaRPr lang="en-US" sz="1700" dirty="0"/>
          </a:p>
        </p:txBody>
      </p:sp>
      <p:sp>
        <p:nvSpPr>
          <p:cNvPr id="17" name="Text 12"/>
          <p:cNvSpPr/>
          <p:nvPr/>
        </p:nvSpPr>
        <p:spPr>
          <a:xfrm>
            <a:off x="9819680" y="2649617"/>
            <a:ext cx="3924776" cy="1404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일일 손실 한도, 드로우다운 제한, 쿨다운 타이머, 변동성 기반 포지션 사이징이 모두 자동으로 작동합니다. 사람의 감정이나 실수가 개입할 여지를 제거하고, 설정된 리스크 정책을 엄격히 준수합니다. 이는 장기적으로 안정적인 운용을 가능하게 하는 핵심 요소입니다.</a:t>
            </a:r>
            <a:endParaRPr lang="en-US" sz="1350" dirty="0"/>
          </a:p>
        </p:txBody>
      </p:sp>
      <p:sp>
        <p:nvSpPr>
          <p:cNvPr id="18" name="Shape 13"/>
          <p:cNvSpPr/>
          <p:nvPr/>
        </p:nvSpPr>
        <p:spPr>
          <a:xfrm>
            <a:off x="702588" y="4694396"/>
            <a:ext cx="6524744" cy="2291834"/>
          </a:xfrm>
          <a:prstGeom prst="roundRect">
            <a:avLst>
              <a:gd name="adj" fmla="val 321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885825" y="4877633"/>
            <a:ext cx="526971" cy="526971"/>
          </a:xfrm>
          <a:prstGeom prst="roundRect">
            <a:avLst>
              <a:gd name="adj" fmla="val 17350263"/>
            </a:avLst>
          </a:prstGeom>
          <a:solidFill>
            <a:srgbClr val="4967E9"/>
          </a:solidFill>
          <a:ln/>
        </p:spPr>
      </p:sp>
      <p:sp>
        <p:nvSpPr>
          <p:cNvPr id="21" name="Text 15"/>
          <p:cNvSpPr/>
          <p:nvPr/>
        </p:nvSpPr>
        <p:spPr>
          <a:xfrm>
            <a:off x="885825" y="5580221"/>
            <a:ext cx="219575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투명한 데이터 관리</a:t>
            </a:r>
            <a:endParaRPr lang="en-US" sz="1700" dirty="0"/>
          </a:p>
        </p:txBody>
      </p:sp>
      <p:sp>
        <p:nvSpPr>
          <p:cNvPr id="22" name="Text 16"/>
          <p:cNvSpPr/>
          <p:nvPr/>
        </p:nvSpPr>
        <p:spPr>
          <a:xfrm>
            <a:off x="885825" y="5960031"/>
            <a:ext cx="6158270" cy="842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모든 거래 내역, 신호 생성 과정, 리스크 제어 상황이 날짜별로 상세히 기록됩니다. 자동 생성되는 보고서는 감사 자료로 활용하거나, 투자자 및 경영진에게 보고할 수 있습니다. 거래 일지를 수동으로 작성할 필요가 없어 운영 효율성이 크게 향상됩니다.</a:t>
            </a:r>
            <a:endParaRPr lang="en-US" sz="1350" dirty="0"/>
          </a:p>
        </p:txBody>
      </p:sp>
      <p:sp>
        <p:nvSpPr>
          <p:cNvPr id="23" name="Shape 17"/>
          <p:cNvSpPr/>
          <p:nvPr/>
        </p:nvSpPr>
        <p:spPr>
          <a:xfrm>
            <a:off x="7402949" y="4694396"/>
            <a:ext cx="6524744" cy="2291834"/>
          </a:xfrm>
          <a:prstGeom prst="roundRect">
            <a:avLst>
              <a:gd name="adj" fmla="val 321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586186" y="4877633"/>
            <a:ext cx="526971" cy="526971"/>
          </a:xfrm>
          <a:prstGeom prst="roundRect">
            <a:avLst>
              <a:gd name="adj" fmla="val 17350263"/>
            </a:avLst>
          </a:prstGeom>
          <a:solidFill>
            <a:srgbClr val="4967E9"/>
          </a:solidFill>
          <a:ln/>
        </p:spPr>
      </p:sp>
      <p:sp>
        <p:nvSpPr>
          <p:cNvPr id="26" name="Text 19"/>
          <p:cNvSpPr/>
          <p:nvPr/>
        </p:nvSpPr>
        <p:spPr>
          <a:xfrm>
            <a:off x="7586186" y="5580221"/>
            <a:ext cx="219575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뛰어난 확장성</a:t>
            </a:r>
            <a:endParaRPr lang="en-US" sz="1700" dirty="0"/>
          </a:p>
        </p:txBody>
      </p:sp>
      <p:sp>
        <p:nvSpPr>
          <p:cNvPr id="27" name="Text 20"/>
          <p:cNvSpPr/>
          <p:nvPr/>
        </p:nvSpPr>
        <p:spPr>
          <a:xfrm>
            <a:off x="7586186" y="5960031"/>
            <a:ext cx="6158270" cy="842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모든 전략 로직과 파라미터가 JSON 기반으로 정의되어 있어, 코드 수정 없이도 새로운 지표나 조건을 추가할 수 있습니다. 개발자라면 봇 로직을 직접 수정하여 완전히 새로운 전략을 구현할 수 있으며, 모듈화된 구조로 유지보수가 용이합니다.</a:t>
            </a:r>
            <a:endParaRPr lang="en-US" sz="1350" dirty="0"/>
          </a:p>
        </p:txBody>
      </p:sp>
      <p:sp>
        <p:nvSpPr>
          <p:cNvPr id="28" name="Text 21"/>
          <p:cNvSpPr/>
          <p:nvPr/>
        </p:nvSpPr>
        <p:spPr>
          <a:xfrm>
            <a:off x="702588" y="7183755"/>
            <a:ext cx="13225224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판매 포인트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이러한 강점은 고객에게 '운영 비용 절감', '감사 대응 용이성', '전략 일관성 확보'라는 구체적인 가치로 전달됩니다. 특히 기관 고객에게는 규제 준수와 리스크 관리 정책의 자동화가 핵심 차별점입니다.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3179" y="589598"/>
            <a:ext cx="5722025" cy="525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프로그램의 현재 한계와 개선 방향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673179" y="1452086"/>
            <a:ext cx="13284041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모든 시스템에는 개선의 여지가 있습니다. 현재 한계를 명확히 인식하고 향후 로드맵과 연계하여 제시함으로써, 고객에게 지속적인 발전 가능성을 보여줄 수 있습니다.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673179" y="1910715"/>
            <a:ext cx="6557843" cy="2193608"/>
          </a:xfrm>
          <a:prstGeom prst="roundRect">
            <a:avLst>
              <a:gd name="adj" fmla="val 5002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50319" y="1910715"/>
            <a:ext cx="91440" cy="2193608"/>
          </a:xfrm>
          <a:prstGeom prst="roundRect">
            <a:avLst>
              <a:gd name="adj" fmla="val 77305"/>
            </a:avLst>
          </a:prstGeom>
          <a:solidFill>
            <a:srgbClr val="4967E9"/>
          </a:solidFill>
          <a:ln/>
        </p:spPr>
      </p:sp>
      <p:sp>
        <p:nvSpPr>
          <p:cNvPr id="6" name="Text 4"/>
          <p:cNvSpPr/>
          <p:nvPr/>
        </p:nvSpPr>
        <p:spPr>
          <a:xfrm>
            <a:off x="932855" y="2101810"/>
            <a:ext cx="2103715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백테스트 엔진 부재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932855" y="2465665"/>
            <a:ext cx="6107073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현재 시스템은 실시간 거래 실행에 특화되어 있어, 과거 데이터를 활용한 전략 검증 기능이 내장되어 있지 않습니다. 전략의 유효성을 확인하려면 외부 백테스팅 도구를 사용하거나, 테스트넷에서 장기간 운용해야 합니다.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932855" y="3374588"/>
            <a:ext cx="6107073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개선 방향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향후 과거 캔들 데이터를 활용한 시뮬레이션 모듈을 추가하여, 파라미터 최적화와 전략 신뢰도 검증을 시스템 내에서 완결할 예정입니다.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7399258" y="1910715"/>
            <a:ext cx="6557963" cy="2193608"/>
          </a:xfrm>
          <a:prstGeom prst="roundRect">
            <a:avLst>
              <a:gd name="adj" fmla="val 5002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76398" y="1910715"/>
            <a:ext cx="91440" cy="2193608"/>
          </a:xfrm>
          <a:prstGeom prst="roundRect">
            <a:avLst>
              <a:gd name="adj" fmla="val 77305"/>
            </a:avLst>
          </a:prstGeom>
          <a:solidFill>
            <a:srgbClr val="4967E9"/>
          </a:solidFill>
          <a:ln/>
        </p:spPr>
      </p:sp>
      <p:sp>
        <p:nvSpPr>
          <p:cNvPr id="11" name="Text 9"/>
          <p:cNvSpPr/>
          <p:nvPr/>
        </p:nvSpPr>
        <p:spPr>
          <a:xfrm>
            <a:off x="7658933" y="2101810"/>
            <a:ext cx="2103715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전략 다양성 제약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658933" y="2465665"/>
            <a:ext cx="6107192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현재는 기술적 지표 이벤트 기반의 추세 추종 전략이 중심입니다. 시장 심리 지표, 온체인 데이터, 뉴스 센티먼트 등 다양한 신호원을 활용하는 전략은 구현되어 있지 않습니다. 급격한 시장 구조 변화에 적응하는 데 시간이 걸릴 수 있습니다.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7658933" y="3374588"/>
            <a:ext cx="6107192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개선 방향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머신러닝 기반 신호 생성과 시장 레짐 분류 모듈을 추가하여, 다양한 시장 환경에 적응적으로 대응할 수 있는 전략을 개발할 계획입니다.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673179" y="4272558"/>
            <a:ext cx="6557843" cy="2193608"/>
          </a:xfrm>
          <a:prstGeom prst="roundRect">
            <a:avLst>
              <a:gd name="adj" fmla="val 5002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50319" y="4272558"/>
            <a:ext cx="91440" cy="2193608"/>
          </a:xfrm>
          <a:prstGeom prst="roundRect">
            <a:avLst>
              <a:gd name="adj" fmla="val 77305"/>
            </a:avLst>
          </a:prstGeom>
          <a:solidFill>
            <a:srgbClr val="4967E9"/>
          </a:solidFill>
          <a:ln/>
        </p:spPr>
      </p:sp>
      <p:sp>
        <p:nvSpPr>
          <p:cNvPr id="16" name="Text 14"/>
          <p:cNvSpPr/>
          <p:nvPr/>
        </p:nvSpPr>
        <p:spPr>
          <a:xfrm>
            <a:off x="932855" y="4463653"/>
            <a:ext cx="2542103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COIN-M 포지션 사이징 고정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932855" y="4827508"/>
            <a:ext cx="6107073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COIN-M 선물 봇은 아직 고정 계약 수량으로 거래하고 있어, USD-M처럼 ATR 기반 변동성 조절이 적용되지 않습니다. 이는 변동성이 큰 구간에서 과도한 리스크를 초래할 수 있습니다.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932855" y="5736431"/>
            <a:ext cx="6107073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개선 방향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COIN-M 봇에도 USD-M과 동일한 ATR 기반 포지션 사이징 로직을 적용하여, 일관된 리스크 관리 체계를 구축할 예정입니다.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7399258" y="4272558"/>
            <a:ext cx="6557963" cy="2193608"/>
          </a:xfrm>
          <a:prstGeom prst="roundRect">
            <a:avLst>
              <a:gd name="adj" fmla="val 5002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376398" y="4272558"/>
            <a:ext cx="91440" cy="2193608"/>
          </a:xfrm>
          <a:prstGeom prst="roundRect">
            <a:avLst>
              <a:gd name="adj" fmla="val 77305"/>
            </a:avLst>
          </a:prstGeom>
          <a:solidFill>
            <a:srgbClr val="4967E9"/>
          </a:solidFill>
          <a:ln/>
        </p:spPr>
      </p:sp>
      <p:sp>
        <p:nvSpPr>
          <p:cNvPr id="21" name="Text 19"/>
          <p:cNvSpPr/>
          <p:nvPr/>
        </p:nvSpPr>
        <p:spPr>
          <a:xfrm>
            <a:off x="7658933" y="4463653"/>
            <a:ext cx="2103715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알림 및 자동 복구 미흡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7658933" y="4827508"/>
            <a:ext cx="6107192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현재는 봇 오류나 API 연결 실패 시 사용자가 로그를 직접 확인해야 하며, 자동 재기동 메커니즘이 없습니다. 장애 발생 시 신속한 대응이 어려워 거래 기회를 놓치거나 손실이 확대될 수 있습니다.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7658933" y="5736431"/>
            <a:ext cx="6107192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개선 방향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Slack/Discord/이메일 알림 시스템을 통합하고, 일시적 오류에 대한 자동 재시도 및 재기동 로직을 추가하여 운영 안정성을 높일 계획입니다.</a:t>
            </a:r>
            <a:endParaRPr lang="en-US" sz="1300" dirty="0"/>
          </a:p>
        </p:txBody>
      </p:sp>
      <p:sp>
        <p:nvSpPr>
          <p:cNvPr id="24" name="Shape 22"/>
          <p:cNvSpPr/>
          <p:nvPr/>
        </p:nvSpPr>
        <p:spPr>
          <a:xfrm>
            <a:off x="673179" y="6655475"/>
            <a:ext cx="13284041" cy="984409"/>
          </a:xfrm>
          <a:prstGeom prst="roundRect">
            <a:avLst>
              <a:gd name="adj" fmla="val 7181"/>
            </a:avLst>
          </a:prstGeom>
          <a:solidFill>
            <a:srgbClr val="BBC6F7"/>
          </a:solidFill>
          <a:ln/>
        </p:spPr>
      </p:sp>
      <p:pic>
        <p:nvPicPr>
          <p:cNvPr id="2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415" y="6901339"/>
            <a:ext cx="210264" cy="168235"/>
          </a:xfrm>
          <a:prstGeom prst="rect">
            <a:avLst/>
          </a:prstGeom>
        </p:spPr>
      </p:pic>
      <p:sp>
        <p:nvSpPr>
          <p:cNvPr id="26" name="Text 23"/>
          <p:cNvSpPr/>
          <p:nvPr/>
        </p:nvSpPr>
        <p:spPr>
          <a:xfrm>
            <a:off x="1219914" y="6865739"/>
            <a:ext cx="12569071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고객 제안 포인트</a:t>
            </a:r>
            <a:r>
              <a:rPr lang="en-US" sz="13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이러한 한계는 향후 유료 업그레이드나 프리미엄 서비스 제안의 근거가 됩니다. "현재 버전도 충분히 강력하지만, 백테스트와 알림 기능이 추가된 프로 버전을 통해 더욱 안정적인 운용이 가능합니다"와 같은 메시지로 연결할 수 있습니다.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3657" y="789384"/>
            <a:ext cx="4273034" cy="534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최적 활용 전략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83657" y="1665327"/>
            <a:ext cx="13263086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본 프로그램은 모든 시장 환경에서 동일한 성과를 내는 만능 솔루션이 아닙니다. 특정 조건에서 강점을 발휘하도록 설계되었으며, 올바른 활용 전략이 성공의 열쇠입니다.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683657" y="2131100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300" dirty="0"/>
          </a:p>
        </p:txBody>
      </p:sp>
      <p:sp>
        <p:nvSpPr>
          <p:cNvPr id="5" name="Shape 3"/>
          <p:cNvSpPr/>
          <p:nvPr/>
        </p:nvSpPr>
        <p:spPr>
          <a:xfrm>
            <a:off x="683657" y="2398633"/>
            <a:ext cx="6546056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6" name="Text 4"/>
          <p:cNvSpPr/>
          <p:nvPr/>
        </p:nvSpPr>
        <p:spPr>
          <a:xfrm>
            <a:off x="683657" y="2529721"/>
            <a:ext cx="2136458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최적 시장 환경 선택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683657" y="2899172"/>
            <a:ext cx="6546056" cy="820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뚜렷한 추세와 적당한 변동성이 있는 시장에서 가장 좋은 성과를 냅니다. 횡보장이나 극단적 변동성 구간에서는 진입을 자제하거나, 변동성 필터를 강화하여 거짓 신호를 줄여야 합니다. 추세가 명확할 때 공격적으로, 불확실할 때 보수적으로 운용하는 것이 핵심입니다.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400568" y="2131100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7400568" y="2398633"/>
            <a:ext cx="6546175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0" name="Text 8"/>
          <p:cNvSpPr/>
          <p:nvPr/>
        </p:nvSpPr>
        <p:spPr>
          <a:xfrm>
            <a:off x="7400568" y="2529721"/>
            <a:ext cx="2276118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계좌 규모별 파라미터 조정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400568" y="2899172"/>
            <a:ext cx="6546175" cy="820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일일 손실 한도, 계좌 위험 비율, 포지션 사이징 파라미터를 계좌 규모에 맞게 조정해야 합니다. 소액 계좌는 위험 비율을 낮추고, 대형 계좌는 절대 손실 한도를 현실적으로 설정합니다. 획일적인 설정은 과도한 보수성이나 무모한 리스크로 이어질 수 있습니다.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83657" y="4018598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683657" y="4286131"/>
            <a:ext cx="6546056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4" name="Text 12"/>
          <p:cNvSpPr/>
          <p:nvPr/>
        </p:nvSpPr>
        <p:spPr>
          <a:xfrm>
            <a:off x="683657" y="4417219"/>
            <a:ext cx="2136458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전략 포트폴리오 구성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683657" y="4786670"/>
            <a:ext cx="6546056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USD-M 선물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주요 추세 추종 전략으로 활용하여 강한 트렌드에서 수익 극대화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83657" y="5162669"/>
            <a:ext cx="6546056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COIN-M 선물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헤지 전략이나 단기 스윙 트레이딩에 사용하여 포트폴리오 변동성 조절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683657" y="5538668"/>
            <a:ext cx="6546056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현물 봇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저점 분할 매수 전략으로 장기 포지션 구축, 선물 봇과 방향성 상쇄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683657" y="5914668"/>
            <a:ext cx="6546056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이러한 조합으로 시장 국면별로 최소 하나의 전략이 효과를 발휘하도록 다각화합니다.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7400568" y="4018598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04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7400568" y="4286131"/>
            <a:ext cx="6546175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21" name="Text 19"/>
          <p:cNvSpPr/>
          <p:nvPr/>
        </p:nvSpPr>
        <p:spPr>
          <a:xfrm>
            <a:off x="7400568" y="4417219"/>
            <a:ext cx="2136458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체계적 운영 루틴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7400568" y="4786670"/>
            <a:ext cx="6546175" cy="546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1단계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테스트넷에서 파라미터 스윕 테스트를 수행하고, 다양한 조합의 성과를 보고서로 비교 분석합니다.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7400568" y="5436156"/>
            <a:ext cx="6546175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2단계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실거래 전 일일 손실 한도와 쿨다운을 보수적으로 설정하여 초기 위험을 최소화합니다.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7400568" y="5812155"/>
            <a:ext cx="6546175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3단계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실거래 중에는 지나친 모니터링을 자제하고, 주요 알림과 일일 보고서만 체크합니다.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7400568" y="6188154"/>
            <a:ext cx="6546175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4단계</a:t>
            </a: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주간/월간 단위로 누적 보고서를 검토하여 전략 조정이 필요한지 판단합니다.</a:t>
            </a:r>
            <a:endParaRPr lang="en-US" sz="1300" dirty="0"/>
          </a:p>
        </p:txBody>
      </p:sp>
      <p:sp>
        <p:nvSpPr>
          <p:cNvPr id="26" name="Text 24"/>
          <p:cNvSpPr/>
          <p:nvPr/>
        </p:nvSpPr>
        <p:spPr>
          <a:xfrm>
            <a:off x="939998" y="6974324"/>
            <a:ext cx="13006745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"자동매매의 핵심은 시스템을 신뢰하고, 검증된 전략을 일관되게 실행하는 것입니다. 빈번한 개입은 오히려 성과를 해칩니다."</a:t>
            </a:r>
            <a:endParaRPr lang="en-US" sz="1300" dirty="0"/>
          </a:p>
        </p:txBody>
      </p:sp>
      <p:sp>
        <p:nvSpPr>
          <p:cNvPr id="27" name="Shape 25"/>
          <p:cNvSpPr/>
          <p:nvPr/>
        </p:nvSpPr>
        <p:spPr>
          <a:xfrm>
            <a:off x="683657" y="6782038"/>
            <a:ext cx="22860" cy="658058"/>
          </a:xfrm>
          <a:prstGeom prst="rect">
            <a:avLst/>
          </a:prstGeom>
          <a:solidFill>
            <a:srgbClr val="4967E9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2956</Words>
  <Application>Microsoft Office PowerPoint</Application>
  <PresentationFormat>사용자 지정</PresentationFormat>
  <Paragraphs>232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맑은 고딕</vt:lpstr>
      <vt:lpstr>Corben Light</vt:lpstr>
      <vt:lpstr>Corben</vt:lpstr>
      <vt:lpstr>Arial</vt:lpstr>
      <vt:lpstr>Nobile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admin</dc:creator>
  <cp:lastModifiedBy>admin</cp:lastModifiedBy>
  <cp:revision>2</cp:revision>
  <dcterms:created xsi:type="dcterms:W3CDTF">2025-11-15T04:34:17Z</dcterms:created>
  <dcterms:modified xsi:type="dcterms:W3CDTF">2025-11-15T04:40:49Z</dcterms:modified>
</cp:coreProperties>
</file>